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3" r:id="rId1"/>
  </p:sldMasterIdLst>
  <p:sldIdLst>
    <p:sldId id="297" r:id="rId2"/>
    <p:sldId id="287" r:id="rId3"/>
    <p:sldId id="286" r:id="rId4"/>
    <p:sldId id="289" r:id="rId5"/>
    <p:sldId id="281" r:id="rId6"/>
    <p:sldId id="282" r:id="rId7"/>
    <p:sldId id="288" r:id="rId8"/>
    <p:sldId id="283" r:id="rId9"/>
    <p:sldId id="266" r:id="rId10"/>
    <p:sldId id="290" r:id="rId11"/>
    <p:sldId id="267" r:id="rId12"/>
    <p:sldId id="291" r:id="rId13"/>
    <p:sldId id="268" r:id="rId14"/>
    <p:sldId id="292" r:id="rId15"/>
    <p:sldId id="269" r:id="rId16"/>
    <p:sldId id="278" r:id="rId17"/>
    <p:sldId id="270" r:id="rId18"/>
    <p:sldId id="298" r:id="rId19"/>
    <p:sldId id="293" r:id="rId20"/>
    <p:sldId id="271" r:id="rId21"/>
    <p:sldId id="284" r:id="rId22"/>
    <p:sldId id="272" r:id="rId23"/>
    <p:sldId id="294" r:id="rId24"/>
    <p:sldId id="273" r:id="rId25"/>
    <p:sldId id="285" r:id="rId26"/>
    <p:sldId id="274" r:id="rId27"/>
    <p:sldId id="295" r:id="rId28"/>
    <p:sldId id="275" r:id="rId29"/>
    <p:sldId id="29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249" autoAdjust="0"/>
  </p:normalViewPr>
  <p:slideViewPr>
    <p:cSldViewPr snapToGrid="0">
      <p:cViewPr varScale="1">
        <p:scale>
          <a:sx n="109" d="100"/>
          <a:sy n="109" d="100"/>
        </p:scale>
        <p:origin x="4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387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52005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27577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844638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11939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761191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3218807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83241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169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156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7750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5495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706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0243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7678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418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509A250-FF31-4206-8172-F9D3106AACB1}" type="datetimeFigureOut">
              <a:rPr lang="en-US" smtClean="0"/>
              <a:t>2/4/2020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5751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AAD347D-5ACD-4C99-B74B-A9C85AD731AF}" type="datetimeFigureOut">
              <a:rPr lang="en-US" smtClean="0"/>
              <a:t>2/4/2020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655630849"/>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kchea.org/yahoo_site_admin/assets/docs/Terry_Ratliff_final_draftREV.22590330.pdf"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kchea.org/yahoo_site_admin/assets/docs/Robin_and_Mary_Reed_final_draftREV.22590758.pdf"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kchea.org/yahoo_site_admin/assets/docs/Arturo_Sandoval_final_draft_REV.22590932.pdf"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kchea.org/yahoo_site_admin/assets/docs/Rebekka_Seigel_final_draft.22485928.pdf"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kchea.org/yahoo_site_admin/assets/docs/Fred_Shepherd_final_draftREV.23874730.pdf"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kchea.org/yahoo_site_admin/assets/docs/leonna_waddle_final_draft.224151910.pdf" TargetMode="External"/><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hyperlink" Target="http://kchea.org/yahoo_site_admin/assets/docs/leonna_waddell_final_draft.239104200.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kchea.org/yahoo_site_admin/assets/docs/George_Wakim_final_draftREV.224152331.pdf"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kchea.org/yahoo_site_admin/assets/docs/Lavon_Williams_final_draftREV.22590849.pdf"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kchea.org/yahoo_site_admin/assets/docs/Jennifer_Zurick_final_draftREV.224155915.pdf"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kchea.org/yahoo_site_admin/assets/docs/Frank_Neat_final_draft.223153438.pdf"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098" y="609600"/>
            <a:ext cx="4798142" cy="3642851"/>
          </a:xfrm>
        </p:spPr>
        <p:txBody>
          <a:bodyPr vert="horz" lIns="91440" tIns="45720" rIns="91440" bIns="45720" rtlCol="0" anchor="b">
            <a:normAutofit/>
          </a:bodyPr>
          <a:lstStyle/>
          <a:p>
            <a:pPr algn="ctr">
              <a:lnSpc>
                <a:spcPct val="90000"/>
              </a:lnSpc>
            </a:pPr>
            <a:r>
              <a:rPr lang="en-US" sz="4100">
                <a:effectLst>
                  <a:glow rad="38100">
                    <a:schemeClr val="bg1">
                      <a:lumMod val="65000"/>
                      <a:lumOff val="35000"/>
                      <a:alpha val="50000"/>
                    </a:schemeClr>
                  </a:glow>
                  <a:outerShdw blurRad="28575" dist="31750" dir="13200000" algn="tl" rotWithShape="0">
                    <a:srgbClr val="000000">
                      <a:alpha val="25000"/>
                    </a:srgbClr>
                  </a:outerShdw>
                </a:effectLst>
              </a:rPr>
              <a:t/>
            </a:r>
            <a:br>
              <a:rPr lang="en-US" sz="4100">
                <a:effectLst>
                  <a:glow rad="38100">
                    <a:schemeClr val="bg1">
                      <a:lumMod val="65000"/>
                      <a:lumOff val="35000"/>
                      <a:alpha val="50000"/>
                    </a:schemeClr>
                  </a:glow>
                  <a:outerShdw blurRad="28575" dist="31750" dir="13200000" algn="tl" rotWithShape="0">
                    <a:srgbClr val="000000">
                      <a:alpha val="25000"/>
                    </a:srgbClr>
                  </a:outerShdw>
                </a:effectLst>
              </a:rPr>
            </a:br>
            <a:r>
              <a:rPr lang="en-US" sz="4100" b="1">
                <a:effectLst>
                  <a:glow rad="38100">
                    <a:schemeClr val="bg1">
                      <a:lumMod val="65000"/>
                      <a:lumOff val="35000"/>
                      <a:alpha val="50000"/>
                    </a:schemeClr>
                  </a:glow>
                  <a:outerShdw blurRad="28575" dist="31750" dir="13200000" algn="tl" rotWithShape="0">
                    <a:srgbClr val="000000">
                      <a:alpha val="25000"/>
                    </a:srgbClr>
                  </a:outerShdw>
                </a:effectLst>
              </a:rPr>
              <a:t>By Dan Neil Barnes, </a:t>
            </a:r>
            <a:br>
              <a:rPr lang="en-US" sz="4100" b="1">
                <a:effectLst>
                  <a:glow rad="38100">
                    <a:schemeClr val="bg1">
                      <a:lumMod val="65000"/>
                      <a:lumOff val="35000"/>
                      <a:alpha val="50000"/>
                    </a:schemeClr>
                  </a:glow>
                  <a:outerShdw blurRad="28575" dist="31750" dir="13200000" algn="tl" rotWithShape="0">
                    <a:srgbClr val="000000">
                      <a:alpha val="25000"/>
                    </a:srgbClr>
                  </a:outerShdw>
                </a:effectLst>
              </a:rPr>
            </a:br>
            <a:r>
              <a:rPr lang="en-US" sz="4100" b="1">
                <a:effectLst>
                  <a:glow rad="38100">
                    <a:schemeClr val="bg1">
                      <a:lumMod val="65000"/>
                      <a:lumOff val="35000"/>
                      <a:alpha val="50000"/>
                    </a:schemeClr>
                  </a:glow>
                  <a:outerShdw blurRad="28575" dist="31750" dir="13200000" algn="tl" rotWithShape="0">
                    <a:srgbClr val="000000">
                      <a:alpha val="25000"/>
                    </a:srgbClr>
                  </a:outerShdw>
                </a:effectLst>
              </a:rPr>
              <a:t>Glass Artist  </a:t>
            </a:r>
            <a:br>
              <a:rPr lang="en-US" sz="4100" b="1">
                <a:effectLst>
                  <a:glow rad="38100">
                    <a:schemeClr val="bg1">
                      <a:lumMod val="65000"/>
                      <a:lumOff val="35000"/>
                      <a:alpha val="50000"/>
                    </a:schemeClr>
                  </a:glow>
                  <a:outerShdw blurRad="28575" dist="31750" dir="13200000" algn="tl" rotWithShape="0">
                    <a:srgbClr val="000000">
                      <a:alpha val="25000"/>
                    </a:srgbClr>
                  </a:outerShdw>
                </a:effectLst>
              </a:rPr>
            </a:br>
            <a:r>
              <a:rPr lang="en-US" sz="4100" b="1">
                <a:effectLst>
                  <a:glow rad="38100">
                    <a:schemeClr val="bg1">
                      <a:lumMod val="65000"/>
                      <a:lumOff val="35000"/>
                      <a:alpha val="50000"/>
                    </a:schemeClr>
                  </a:glow>
                  <a:outerShdw blurRad="28575" dist="31750" dir="13200000" algn="tl" rotWithShape="0">
                    <a:srgbClr val="000000">
                      <a:alpha val="25000"/>
                    </a:srgbClr>
                  </a:outerShdw>
                </a:effectLst>
              </a:rPr>
              <a:t>Lexington, Kentucky</a:t>
            </a:r>
          </a:p>
        </p:txBody>
      </p:sp>
      <p:pic>
        <p:nvPicPr>
          <p:cNvPr id="5" name="Content Placeholder 4"/>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rcRect/>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517570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03643" y="609600"/>
            <a:ext cx="6743767" cy="1905000"/>
          </a:xfrm>
        </p:spPr>
        <p:txBody>
          <a:bodyPr vert="horz" lIns="91440" tIns="45720" rIns="91440" bIns="45720" rtlCol="0" anchor="ctr">
            <a:normAutofit/>
          </a:bodyPr>
          <a:lstStyle/>
          <a:p>
            <a:r>
              <a:rPr lang="en-US" dirty="0"/>
              <a:t>Banjo</a:t>
            </a:r>
          </a:p>
        </p:txBody>
      </p:sp>
      <p:pic>
        <p:nvPicPr>
          <p:cNvPr id="5" name="Content Placeholder 4"/>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rcRect/>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420517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b="1" dirty="0"/>
              <a:t>Terry Ratliff, Woodworker </a:t>
            </a:r>
            <a:br>
              <a:rPr lang="en-US" sz="2800" b="1" dirty="0"/>
            </a:br>
            <a:r>
              <a:rPr lang="en-US" sz="2800" b="1" dirty="0"/>
              <a:t>Martin, Kentucky</a:t>
            </a:r>
            <a:r>
              <a:rPr lang="en-US" sz="2800" dirty="0"/>
              <a:t> </a:t>
            </a:r>
          </a:p>
        </p:txBody>
      </p:sp>
      <p:sp>
        <p:nvSpPr>
          <p:cNvPr id="3" name="Content Placeholder 2"/>
          <p:cNvSpPr>
            <a:spLocks noGrp="1"/>
          </p:cNvSpPr>
          <p:nvPr>
            <p:ph sz="half" idx="1"/>
          </p:nvPr>
        </p:nvSpPr>
        <p:spPr>
          <a:xfrm>
            <a:off x="643192" y="2514600"/>
            <a:ext cx="3643674" cy="4076699"/>
          </a:xfrm>
        </p:spPr>
        <p:txBody>
          <a:bodyPr vert="horz" lIns="91440" tIns="45720" rIns="91440" bIns="45720" rtlCol="0" anchor="ctr">
            <a:normAutofit lnSpcReduction="10000"/>
          </a:bodyPr>
          <a:lstStyle/>
          <a:p>
            <a:r>
              <a:rPr lang="en-US" sz="2400" i="1" dirty="0"/>
              <a:t>“I have been heavily influenced by the work of the renowned chairmaker Chester Cornett, who used to say, ‘It takes half a fool to make a handmade basket and a pure fool to make a hand carved chair.’ “</a:t>
            </a:r>
          </a:p>
          <a:p>
            <a:r>
              <a:rPr lang="en-US" i="1" dirty="0"/>
              <a:t> </a:t>
            </a:r>
            <a:r>
              <a:rPr lang="en-US" dirty="0">
                <a:hlinkClick r:id="rId3"/>
              </a:rPr>
              <a:t>BIO</a:t>
            </a:r>
            <a:endParaRPr lang="en-US" dirty="0"/>
          </a:p>
        </p:txBody>
      </p:sp>
      <p:pic>
        <p:nvPicPr>
          <p:cNvPr id="11266" name="Picture 2" descr="Terry Ratliff, Woodworker"/>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val="0"/>
              </a:ext>
            </a:extLst>
          </a:blip>
          <a:srcRect r="-2"/>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52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Rocking Horse and</a:t>
            </a:r>
            <a:br>
              <a:rPr lang="en-US" b="1" i="1" dirty="0"/>
            </a:br>
            <a:r>
              <a:rPr lang="en-US" b="1" i="1" dirty="0"/>
              <a:t>Chair</a:t>
            </a:r>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a:off x="1248320" y="2667000"/>
            <a:ext cx="4662985" cy="3124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2768" y="588079"/>
            <a:ext cx="3804818" cy="5668259"/>
          </a:xfrm>
        </p:spPr>
      </p:pic>
    </p:spTree>
    <p:extLst>
      <p:ext uri="{BB962C8B-B14F-4D97-AF65-F5344CB8AC3E}">
        <p14:creationId xmlns:p14="http://schemas.microsoft.com/office/powerpoint/2010/main" val="152531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b="1" dirty="0"/>
              <a:t>Mary &amp; Robin Reed, Mixed Media  Irvine, Kentucky</a:t>
            </a:r>
          </a:p>
        </p:txBody>
      </p:sp>
      <p:sp>
        <p:nvSpPr>
          <p:cNvPr id="3" name="Content Placeholder 2"/>
          <p:cNvSpPr>
            <a:spLocks noGrp="1"/>
          </p:cNvSpPr>
          <p:nvPr>
            <p:ph sz="half" idx="1"/>
          </p:nvPr>
        </p:nvSpPr>
        <p:spPr>
          <a:xfrm>
            <a:off x="643192" y="2362200"/>
            <a:ext cx="3643674" cy="4038600"/>
          </a:xfrm>
        </p:spPr>
        <p:txBody>
          <a:bodyPr vert="horz" lIns="91440" tIns="45720" rIns="91440" bIns="45720" rtlCol="0" anchor="t">
            <a:normAutofit/>
          </a:bodyPr>
          <a:lstStyle/>
          <a:p>
            <a:r>
              <a:rPr lang="en-US" sz="2400" i="1" dirty="0"/>
              <a:t>“We have worked with natural materials that are available to us in our surroundings, in our environment here in the woods, . . . our inspiration comes from the beauty of the nature around us.”</a:t>
            </a:r>
          </a:p>
          <a:p>
            <a:r>
              <a:rPr lang="en-US" dirty="0">
                <a:hlinkClick r:id="rId3"/>
              </a:rPr>
              <a:t>BIO</a:t>
            </a:r>
            <a:endParaRPr lang="en-US" dirty="0"/>
          </a:p>
        </p:txBody>
      </p:sp>
      <p:pic>
        <p:nvPicPr>
          <p:cNvPr id="12290" name="Picture 2" descr="Mary &amp; Robin Reed, Mixed Media"/>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809469" y="645106"/>
            <a:ext cx="655968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57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9418" y="609600"/>
            <a:ext cx="6223821" cy="364285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Bark Basket and </a:t>
            </a:r>
            <a:br>
              <a:rPr lang="en-US" sz="4800">
                <a:effectLst>
                  <a:glow rad="38100">
                    <a:schemeClr val="bg1">
                      <a:lumMod val="65000"/>
                      <a:lumOff val="35000"/>
                      <a:alpha val="50000"/>
                    </a:schemeClr>
                  </a:glow>
                  <a:outerShdw blurRad="28575" dist="31750" dir="13200000" algn="tl" rotWithShape="0">
                    <a:srgbClr val="000000">
                      <a:alpha val="25000"/>
                    </a:srgbClr>
                  </a:outerShdw>
                </a:effectLst>
              </a:rPr>
            </a:br>
            <a:r>
              <a:rPr lang="en-US" sz="4800">
                <a:effectLst>
                  <a:glow rad="38100">
                    <a:schemeClr val="bg1">
                      <a:lumMod val="65000"/>
                      <a:lumOff val="35000"/>
                      <a:alpha val="50000"/>
                    </a:schemeClr>
                  </a:glow>
                  <a:outerShdw blurRad="28575" dist="31750" dir="13200000" algn="tl" rotWithShape="0">
                    <a:srgbClr val="000000">
                      <a:alpha val="25000"/>
                    </a:srgbClr>
                  </a:outerShdw>
                </a:effectLst>
              </a:rPr>
              <a:t>Corn Shuck Flowers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3166" y="620720"/>
            <a:ext cx="3742980" cy="560746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1977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vert="horz" lIns="91440" tIns="45720" rIns="91440" bIns="45720" rtlCol="0" anchor="ctr">
            <a:normAutofit/>
          </a:bodyPr>
          <a:lstStyle/>
          <a:p>
            <a:r>
              <a:rPr lang="en-US" sz="2600" b="1" dirty="0"/>
              <a:t>Arturo Alonzo Sandoval, Weaver  Lexington, Kentucky</a:t>
            </a:r>
          </a:p>
        </p:txBody>
      </p:sp>
      <p:sp>
        <p:nvSpPr>
          <p:cNvPr id="3" name="Content Placeholder 2"/>
          <p:cNvSpPr>
            <a:spLocks noGrp="1"/>
          </p:cNvSpPr>
          <p:nvPr>
            <p:ph sz="half" idx="1"/>
          </p:nvPr>
        </p:nvSpPr>
        <p:spPr>
          <a:xfrm>
            <a:off x="304800" y="2666998"/>
            <a:ext cx="3982066" cy="3905251"/>
          </a:xfrm>
        </p:spPr>
        <p:txBody>
          <a:bodyPr vert="horz" lIns="91440" tIns="45720" rIns="91440" bIns="45720" rtlCol="0" anchor="t">
            <a:normAutofit fontScale="92500"/>
          </a:bodyPr>
          <a:lstStyle/>
          <a:p>
            <a:r>
              <a:rPr lang="en-US" sz="2400" i="1" dirty="0"/>
              <a:t>“And so, I don’t give up process or tradition, I incorporate it.  And when in incorporating it, it becomes my own type of visual language . . . that hasn’t before been created, and so I sometimes fit between craft shows, art shows.” </a:t>
            </a:r>
          </a:p>
          <a:p>
            <a:r>
              <a:rPr lang="en-US" dirty="0">
                <a:hlinkClick r:id="rId3"/>
              </a:rPr>
              <a:t>BIO</a:t>
            </a:r>
            <a:endParaRPr lang="en-US" dirty="0"/>
          </a:p>
        </p:txBody>
      </p:sp>
      <p:pic>
        <p:nvPicPr>
          <p:cNvPr id="13314" name="Picture 2" descr="Arturo Alonzo Sandoval, Weav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809469" y="645106"/>
            <a:ext cx="655968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7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323850"/>
            <a:ext cx="3643674" cy="1905000"/>
          </a:xfrm>
        </p:spPr>
        <p:txBody>
          <a:bodyPr vert="horz" lIns="91440" tIns="45720" rIns="91440" bIns="45720" rtlCol="0" anchor="ctr">
            <a:normAutofit/>
          </a:bodyPr>
          <a:lstStyle/>
          <a:p>
            <a:r>
              <a:rPr lang="en-US" sz="2800" b="1" i="1" dirty="0"/>
              <a:t>Pattern Fusion No. 1, </a:t>
            </a:r>
            <a:r>
              <a:rPr lang="en-US" sz="2800" b="1" dirty="0"/>
              <a:t>2004</a:t>
            </a:r>
          </a:p>
        </p:txBody>
      </p:sp>
      <p:sp>
        <p:nvSpPr>
          <p:cNvPr id="3" name="Content Placeholder 2"/>
          <p:cNvSpPr>
            <a:spLocks noGrp="1"/>
          </p:cNvSpPr>
          <p:nvPr>
            <p:ph sz="half" idx="1"/>
          </p:nvPr>
        </p:nvSpPr>
        <p:spPr>
          <a:xfrm>
            <a:off x="643192" y="2666999"/>
            <a:ext cx="3643674" cy="3216276"/>
          </a:xfrm>
        </p:spPr>
        <p:txBody>
          <a:bodyPr vert="horz" lIns="91440" tIns="45720" rIns="91440" bIns="45720" rtlCol="0" anchor="ctr">
            <a:noAutofit/>
          </a:bodyPr>
          <a:lstStyle/>
          <a:p>
            <a:r>
              <a:rPr lang="en-US" sz="2400" dirty="0"/>
              <a:t>60.5” x 60.5”, machine stitched and interlaced; recycled auto industry Mylar, recycled library 35 mm microfilm, netting, monofilament and multi-colored threads, plaited braid, </a:t>
            </a:r>
            <a:r>
              <a:rPr lang="en-US" sz="2400" dirty="0" err="1"/>
              <a:t>Pellon</a:t>
            </a:r>
            <a:r>
              <a:rPr lang="en-US" sz="2400" dirty="0"/>
              <a:t>, polymer medium, fabric backed.</a:t>
            </a:r>
          </a:p>
        </p:txBody>
      </p:sp>
      <p:pic>
        <p:nvPicPr>
          <p:cNvPr id="6" name="Content Placeholder 5"/>
          <p:cNvPicPr>
            <a:picLocks noGrp="1" noChangeAspect="1"/>
          </p:cNvPicPr>
          <p:nvPr>
            <p:ph sz="half" idx="2"/>
          </p:nvPr>
        </p:nvPicPr>
        <p:blipFill rotWithShape="1">
          <a:blip r:embed="rId3" cstate="screen">
            <a:extLst>
              <a:ext uri="{28A0092B-C50C-407E-A947-70E740481C1C}">
                <a14:useLocalDpi xmlns:a14="http://schemas.microsoft.com/office/drawing/2010/main" val="0"/>
              </a:ext>
            </a:extLst>
          </a:blip>
          <a:srcRect r="-3"/>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70295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b="1" dirty="0" err="1"/>
              <a:t>Rebekka</a:t>
            </a:r>
            <a:r>
              <a:rPr lang="en-US" sz="2800" b="1" dirty="0"/>
              <a:t> Seigel, Quilter </a:t>
            </a:r>
            <a:br>
              <a:rPr lang="en-US" sz="2800" b="1" dirty="0"/>
            </a:br>
            <a:r>
              <a:rPr lang="en-US" sz="2800" b="1" dirty="0"/>
              <a:t>Owenton, Kentucky</a:t>
            </a:r>
          </a:p>
        </p:txBody>
      </p:sp>
      <p:sp>
        <p:nvSpPr>
          <p:cNvPr id="3" name="Content Placeholder 2"/>
          <p:cNvSpPr>
            <a:spLocks noGrp="1"/>
          </p:cNvSpPr>
          <p:nvPr>
            <p:ph sz="half" idx="1"/>
          </p:nvPr>
        </p:nvSpPr>
        <p:spPr>
          <a:xfrm>
            <a:off x="643192" y="2666999"/>
            <a:ext cx="3643674" cy="3581402"/>
          </a:xfrm>
        </p:spPr>
        <p:txBody>
          <a:bodyPr vert="horz" lIns="91440" tIns="45720" rIns="91440" bIns="45720" rtlCol="0" anchor="t">
            <a:normAutofit/>
          </a:bodyPr>
          <a:lstStyle/>
          <a:p>
            <a:r>
              <a:rPr lang="en-US" sz="2000" i="1" dirty="0"/>
              <a:t>“I make art because I have to. That’s why anyone makes art, because you have to. My quilts were never made traditionally for beds. They were artistic expressions. Artists have a freedom to express themselves and the drive to do it.”</a:t>
            </a:r>
          </a:p>
          <a:p>
            <a:r>
              <a:rPr lang="en-US" dirty="0">
                <a:hlinkClick r:id="rId3"/>
              </a:rPr>
              <a:t>BIO</a:t>
            </a:r>
            <a:endParaRPr lang="en-US" dirty="0"/>
          </a:p>
        </p:txBody>
      </p:sp>
      <p:pic>
        <p:nvPicPr>
          <p:cNvPr id="14338" name="Picture 2" descr="Rebekka Seigel, Quilt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809469" y="645106"/>
            <a:ext cx="655968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0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0"/>
            <a:ext cx="3643674" cy="1905000"/>
          </a:xfrm>
        </p:spPr>
        <p:txBody>
          <a:bodyPr vert="horz" lIns="91440" tIns="45720" rIns="91440" bIns="45720" rtlCol="0" anchor="ctr">
            <a:normAutofit/>
          </a:bodyPr>
          <a:lstStyle/>
          <a:p>
            <a:r>
              <a:rPr lang="en-US" sz="2800" b="1" i="1" dirty="0"/>
              <a:t>The Real Cost of War: </a:t>
            </a:r>
            <a:r>
              <a:rPr lang="en-US" sz="2800" b="1" dirty="0"/>
              <a:t>THE CLASS OF 1911</a:t>
            </a:r>
          </a:p>
        </p:txBody>
      </p:sp>
      <p:sp>
        <p:nvSpPr>
          <p:cNvPr id="3" name="Content Placeholder 2"/>
          <p:cNvSpPr>
            <a:spLocks noGrp="1"/>
          </p:cNvSpPr>
          <p:nvPr>
            <p:ph sz="half" idx="1"/>
          </p:nvPr>
        </p:nvSpPr>
        <p:spPr>
          <a:xfrm>
            <a:off x="419100" y="1744394"/>
            <a:ext cx="3867766" cy="4504005"/>
          </a:xfrm>
        </p:spPr>
        <p:txBody>
          <a:bodyPr vert="horz" lIns="91440" tIns="45720" rIns="91440" bIns="45720" rtlCol="0" anchor="ctr">
            <a:normAutofit lnSpcReduction="10000"/>
          </a:bodyPr>
          <a:lstStyle/>
          <a:p>
            <a:pPr>
              <a:lnSpc>
                <a:spcPct val="90000"/>
              </a:lnSpc>
            </a:pPr>
            <a:r>
              <a:rPr lang="en-US" sz="2000" dirty="0"/>
              <a:t>22” X 29”</a:t>
            </a:r>
            <a:br>
              <a:rPr lang="en-US" sz="2000" dirty="0"/>
            </a:br>
            <a:r>
              <a:rPr lang="en-US" sz="2000" dirty="0"/>
              <a:t>2006</a:t>
            </a:r>
            <a:br>
              <a:rPr lang="en-US" sz="2000" dirty="0"/>
            </a:br>
            <a:r>
              <a:rPr lang="en-US" sz="2000" dirty="0"/>
              <a:t/>
            </a:r>
            <a:br>
              <a:rPr lang="en-US" sz="2000" dirty="0"/>
            </a:br>
            <a:r>
              <a:rPr lang="en-US" sz="2000" dirty="0"/>
              <a:t>My husband’s grandfather’s yearbook provided the faces for this piece. The sepia tones reﬂect the color of photographs in that era and the red poppies tying the whole piece together </a:t>
            </a:r>
            <a:br>
              <a:rPr lang="en-US" sz="2000" dirty="0"/>
            </a:br>
            <a:r>
              <a:rPr lang="en-US" sz="2000" dirty="0"/>
              <a:t>refer to Flanders Fields, where so many of them died during W.W.I. The poppy became a symbol for the VFW as a result of that brutal moment in world history.</a:t>
            </a:r>
            <a:r>
              <a:rPr lang="en-US" sz="1500" dirty="0"/>
              <a:t/>
            </a:r>
            <a:br>
              <a:rPr lang="en-US" sz="1500" dirty="0"/>
            </a:br>
            <a:endParaRPr lang="en-US" sz="1500" dirty="0"/>
          </a:p>
        </p:txBody>
      </p:sp>
      <p:pic>
        <p:nvPicPr>
          <p:cNvPr id="7" name="Content Placeholder 6"/>
          <p:cNvPicPr>
            <a:picLocks noGrp="1" noChangeAspect="1"/>
          </p:cNvPicPr>
          <p:nvPr>
            <p:ph sz="half" idx="2"/>
          </p:nvPr>
        </p:nvPicPr>
        <p:blipFill rotWithShape="1">
          <a:blip r:embed="rId3" cstate="screen">
            <a:extLst>
              <a:ext uri="{28A0092B-C50C-407E-A947-70E740481C1C}">
                <a14:useLocalDpi xmlns:a14="http://schemas.microsoft.com/office/drawing/2010/main" val="0"/>
              </a:ext>
            </a:extLst>
          </a:blip>
          <a:srcRect r="-2"/>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489008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Real Cost of War: </a:t>
            </a:r>
            <a:r>
              <a:rPr lang="en-US" sz="2800" dirty="0"/>
              <a:t>THE CLASS OF 2002 </a:t>
            </a:r>
            <a:r>
              <a:rPr lang="en-US" b="1" dirty="0"/>
              <a:t/>
            </a:r>
            <a:br>
              <a:rPr lang="en-US" b="1" dirty="0"/>
            </a:br>
            <a:endParaRPr lang="en-US" i="1" dirty="0"/>
          </a:p>
        </p:txBody>
      </p:sp>
      <p:sp>
        <p:nvSpPr>
          <p:cNvPr id="7" name="Content Placeholder 6"/>
          <p:cNvSpPr>
            <a:spLocks noGrp="1"/>
          </p:cNvSpPr>
          <p:nvPr>
            <p:ph sz="half" idx="1"/>
          </p:nvPr>
        </p:nvSpPr>
        <p:spPr>
          <a:xfrm>
            <a:off x="331076" y="1340069"/>
            <a:ext cx="5880538" cy="4916269"/>
          </a:xfrm>
        </p:spPr>
        <p:txBody>
          <a:bodyPr>
            <a:normAutofit/>
          </a:bodyPr>
          <a:lstStyle/>
          <a:p>
            <a:r>
              <a:rPr lang="en-US" b="1" dirty="0"/>
              <a:t>33” X 41 1/2 “</a:t>
            </a:r>
            <a:br>
              <a:rPr lang="en-US" b="1" dirty="0"/>
            </a:br>
            <a:r>
              <a:rPr lang="en-US" b="1" dirty="0"/>
              <a:t>2006</a:t>
            </a:r>
            <a:br>
              <a:rPr lang="en-US" b="1" dirty="0"/>
            </a:br>
            <a:r>
              <a:rPr lang="en-US" b="1" dirty="0"/>
              <a:t/>
            </a:r>
            <a:br>
              <a:rPr lang="en-US" b="1" dirty="0"/>
            </a:br>
            <a:r>
              <a:rPr lang="en-US" sz="2000" dirty="0"/>
              <a:t>The ﬁnal piece in this series is based on the image of the American ﬂag. The portraits in this piece were scanned into a computer directly from my son’s yearbook and printed onto silk. The photos are surrounded by the disturbing image of the boots, gun and helmet of fallen soldiers used in battleﬁeld memorials. The cost of war for other soldiers is memorialized with the addition of </a:t>
            </a:r>
            <a:r>
              <a:rPr lang="en-US" sz="2000" dirty="0" err="1"/>
              <a:t>milagros</a:t>
            </a:r>
            <a:r>
              <a:rPr lang="en-US" sz="2000" dirty="0"/>
              <a:t> of arms, legs, eyes and mental capacity sacriﬁced in the line of duty.</a:t>
            </a:r>
            <a:br>
              <a:rPr lang="en-US" sz="2000" dirty="0"/>
            </a:br>
            <a:endParaRPr lang="en-US" sz="2000"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7749" y="1562100"/>
            <a:ext cx="4229662" cy="4990753"/>
          </a:xfrm>
        </p:spPr>
      </p:pic>
    </p:spTree>
    <p:extLst>
      <p:ext uri="{BB962C8B-B14F-4D97-AF65-F5344CB8AC3E}">
        <p14:creationId xmlns:p14="http://schemas.microsoft.com/office/powerpoint/2010/main" val="59929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098" y="609600"/>
            <a:ext cx="4798142" cy="3642851"/>
          </a:xfrm>
        </p:spPr>
        <p:txBody>
          <a:bodyPr vert="horz" lIns="91440" tIns="45720" rIns="91440" bIns="45720" rtlCol="0" anchor="b">
            <a:normAutofit/>
          </a:bodyPr>
          <a:lstStyle/>
          <a:p>
            <a:pPr algn="ctr">
              <a:lnSpc>
                <a:spcPct val="90000"/>
              </a:lnSpc>
            </a:pPr>
            <a:r>
              <a:rPr lang="en-US" sz="4100" i="1">
                <a:effectLst>
                  <a:glow rad="38100">
                    <a:schemeClr val="bg1">
                      <a:lumMod val="65000"/>
                      <a:lumOff val="35000"/>
                      <a:alpha val="50000"/>
                    </a:schemeClr>
                  </a:glow>
                  <a:outerShdw blurRad="28575" dist="31750" dir="13200000" algn="tl" rotWithShape="0">
                    <a:srgbClr val="000000">
                      <a:alpha val="25000"/>
                    </a:srgbClr>
                  </a:outerShdw>
                </a:effectLst>
              </a:rPr>
              <a:t>Morphed </a:t>
            </a:r>
            <a:br>
              <a:rPr lang="en-US" sz="4100" i="1">
                <a:effectLst>
                  <a:glow rad="38100">
                    <a:schemeClr val="bg1">
                      <a:lumMod val="65000"/>
                      <a:lumOff val="35000"/>
                      <a:alpha val="50000"/>
                    </a:schemeClr>
                  </a:glow>
                  <a:outerShdw blurRad="28575" dist="31750" dir="13200000" algn="tl" rotWithShape="0">
                    <a:srgbClr val="000000">
                      <a:alpha val="25000"/>
                    </a:srgbClr>
                  </a:outerShdw>
                </a:effectLst>
              </a:rPr>
            </a:br>
            <a:r>
              <a:rPr lang="en-US" sz="4100">
                <a:effectLst>
                  <a:glow rad="38100">
                    <a:schemeClr val="bg1">
                      <a:lumMod val="65000"/>
                      <a:lumOff val="35000"/>
                      <a:alpha val="50000"/>
                    </a:schemeClr>
                  </a:glow>
                  <a:outerShdw blurRad="28575" dist="31750" dir="13200000" algn="tl" rotWithShape="0">
                    <a:srgbClr val="000000">
                      <a:alpha val="25000"/>
                    </a:srgbClr>
                  </a:outerShdw>
                </a:effectLst>
              </a:rPr>
              <a:t>by</a:t>
            </a:r>
            <a:r>
              <a:rPr lang="en-US" sz="4100" i="1">
                <a:effectLst>
                  <a:glow rad="38100">
                    <a:schemeClr val="bg1">
                      <a:lumMod val="65000"/>
                      <a:lumOff val="35000"/>
                      <a:alpha val="50000"/>
                    </a:schemeClr>
                  </a:glow>
                  <a:outerShdw blurRad="28575" dist="31750" dir="13200000" algn="tl" rotWithShape="0">
                    <a:srgbClr val="000000">
                      <a:alpha val="25000"/>
                    </a:srgbClr>
                  </a:outerShdw>
                </a:effectLst>
              </a:rPr>
              <a:t> </a:t>
            </a:r>
            <a:r>
              <a:rPr lang="en-US" sz="4100">
                <a:effectLst>
                  <a:glow rad="38100">
                    <a:schemeClr val="bg1">
                      <a:lumMod val="65000"/>
                      <a:lumOff val="35000"/>
                      <a:alpha val="50000"/>
                    </a:schemeClr>
                  </a:glow>
                  <a:outerShdw blurRad="28575" dist="31750" dir="13200000" algn="tl" rotWithShape="0">
                    <a:srgbClr val="000000">
                      <a:alpha val="25000"/>
                    </a:srgbClr>
                  </a:outerShdw>
                </a:effectLst>
              </a:rPr>
              <a:t>Dave Caudill, </a:t>
            </a:r>
            <a:br>
              <a:rPr lang="en-US" sz="4100">
                <a:effectLst>
                  <a:glow rad="38100">
                    <a:schemeClr val="bg1">
                      <a:lumMod val="65000"/>
                      <a:lumOff val="35000"/>
                      <a:alpha val="50000"/>
                    </a:schemeClr>
                  </a:glow>
                  <a:outerShdw blurRad="28575" dist="31750" dir="13200000" algn="tl" rotWithShape="0">
                    <a:srgbClr val="000000">
                      <a:alpha val="25000"/>
                    </a:srgbClr>
                  </a:outerShdw>
                </a:effectLst>
              </a:rPr>
            </a:br>
            <a:r>
              <a:rPr lang="en-US" sz="4100">
                <a:effectLst>
                  <a:glow rad="38100">
                    <a:schemeClr val="bg1">
                      <a:lumMod val="65000"/>
                      <a:lumOff val="35000"/>
                      <a:alpha val="50000"/>
                    </a:schemeClr>
                  </a:glow>
                  <a:outerShdw blurRad="28575" dist="31750" dir="13200000" algn="tl" rotWithShape="0">
                    <a:srgbClr val="000000">
                      <a:alpha val="25000"/>
                    </a:srgbClr>
                  </a:outerShdw>
                </a:effectLst>
              </a:rPr>
              <a:t>Metal Sculptor  </a:t>
            </a:r>
            <a:br>
              <a:rPr lang="en-US" sz="4100">
                <a:effectLst>
                  <a:glow rad="38100">
                    <a:schemeClr val="bg1">
                      <a:lumMod val="65000"/>
                      <a:lumOff val="35000"/>
                      <a:alpha val="50000"/>
                    </a:schemeClr>
                  </a:glow>
                  <a:outerShdw blurRad="28575" dist="31750" dir="13200000" algn="tl" rotWithShape="0">
                    <a:srgbClr val="000000">
                      <a:alpha val="25000"/>
                    </a:srgbClr>
                  </a:outerShdw>
                </a:effectLst>
              </a:rPr>
            </a:br>
            <a:r>
              <a:rPr lang="en-US" sz="4100">
                <a:effectLst>
                  <a:glow rad="38100">
                    <a:schemeClr val="bg1">
                      <a:lumMod val="65000"/>
                      <a:lumOff val="35000"/>
                      <a:alpha val="50000"/>
                    </a:schemeClr>
                  </a:glow>
                  <a:outerShdw blurRad="28575" dist="31750" dir="13200000" algn="tl" rotWithShape="0">
                    <a:srgbClr val="000000">
                      <a:alpha val="25000"/>
                    </a:srgbClr>
                  </a:outerShdw>
                </a:effectLst>
              </a:rPr>
              <a:t>Louisville, Kentucky </a:t>
            </a:r>
            <a:endParaRPr lang="en-US" sz="4100" i="1">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3" name="Content Placeholder 2"/>
          <p:cNvSpPr>
            <a:spLocks noGrp="1"/>
          </p:cNvSpPr>
          <p:nvPr>
            <p:ph sz="half" idx="1"/>
          </p:nvPr>
        </p:nvSpPr>
        <p:spPr>
          <a:xfrm>
            <a:off x="6735098" y="4365523"/>
            <a:ext cx="4798140" cy="1793053"/>
          </a:xfrm>
        </p:spPr>
        <p:txBody>
          <a:bodyPr vert="horz" lIns="91440" tIns="45720" rIns="91440" bIns="45720" rtlCol="0" anchor="t">
            <a:normAutofit/>
          </a:bodyPr>
          <a:lstStyle/>
          <a:p>
            <a:pPr marL="0" indent="0" algn="ctr">
              <a:buNone/>
            </a:pPr>
            <a:r>
              <a:rPr lang="en-US" sz="2800" dirty="0">
                <a:gradFill flip="none" rotWithShape="1">
                  <a:gsLst>
                    <a:gs pos="0">
                      <a:schemeClr val="tx1"/>
                    </a:gs>
                    <a:gs pos="100000">
                      <a:schemeClr val="tx1">
                        <a:lumMod val="75000"/>
                      </a:schemeClr>
                    </a:gs>
                  </a:gsLst>
                  <a:lin ang="5400000" scaled="0"/>
                  <a:tileRect/>
                </a:gradFill>
              </a:rPr>
              <a:t>Stainless Steel. 7’ tall</a:t>
            </a:r>
          </a:p>
        </p:txBody>
      </p:sp>
      <p:pic>
        <p:nvPicPr>
          <p:cNvPr id="5" name="Content Placeholder 4"/>
          <p:cNvPicPr>
            <a:picLocks noGrp="1"/>
          </p:cNvPicPr>
          <p:nvPr>
            <p:ph sz="half" idx="2"/>
          </p:nvPr>
        </p:nvPicPr>
        <p:blipFill rotWithShape="1">
          <a:blip r:embed="rId3" cstate="screen">
            <a:extLst>
              <a:ext uri="{28A0092B-C50C-407E-A947-70E740481C1C}">
                <a14:useLocalDpi xmlns:a14="http://schemas.microsoft.com/office/drawing/2010/main" val="0"/>
              </a:ext>
            </a:extLst>
          </a:blip>
          <a:srcRect/>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02020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b="1" dirty="0"/>
              <a:t>Fred Shepard, Potter </a:t>
            </a:r>
            <a:br>
              <a:rPr lang="en-US" sz="2800" b="1" dirty="0"/>
            </a:br>
            <a:r>
              <a:rPr lang="en-US" sz="2800" b="1" dirty="0"/>
              <a:t>Murray, Kentucky </a:t>
            </a:r>
          </a:p>
        </p:txBody>
      </p:sp>
      <p:sp>
        <p:nvSpPr>
          <p:cNvPr id="3" name="Content Placeholder 2"/>
          <p:cNvSpPr>
            <a:spLocks noGrp="1"/>
          </p:cNvSpPr>
          <p:nvPr>
            <p:ph sz="half" idx="1"/>
          </p:nvPr>
        </p:nvSpPr>
        <p:spPr>
          <a:xfrm>
            <a:off x="643192" y="2666999"/>
            <a:ext cx="3643674" cy="3837040"/>
          </a:xfrm>
        </p:spPr>
        <p:txBody>
          <a:bodyPr vert="horz" lIns="91440" tIns="45720" rIns="91440" bIns="45720" rtlCol="0" anchor="ctr">
            <a:normAutofit fontScale="92500"/>
          </a:bodyPr>
          <a:lstStyle/>
          <a:p>
            <a:r>
              <a:rPr lang="en-US" sz="2400" i="1" dirty="0"/>
              <a:t>“And that’s the way the work goes, because each piece spawns another piece, spawns another piece . . . spawns another piece. There’s an interplay between the designing and the building of everything.”</a:t>
            </a:r>
          </a:p>
          <a:p>
            <a:r>
              <a:rPr lang="en-US" b="1" i="1" dirty="0"/>
              <a:t> </a:t>
            </a:r>
            <a:r>
              <a:rPr lang="en-US" dirty="0">
                <a:hlinkClick r:id="rId3"/>
              </a:rPr>
              <a:t>BIO</a:t>
            </a:r>
            <a:endParaRPr lang="en-US" dirty="0"/>
          </a:p>
        </p:txBody>
      </p:sp>
      <p:pic>
        <p:nvPicPr>
          <p:cNvPr id="15362" name="Picture 2" descr="Fred Shepherd, Potter"/>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val="0"/>
              </a:ext>
            </a:extLst>
          </a:blip>
          <a:srcRect/>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2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098" y="609600"/>
            <a:ext cx="4798142" cy="364285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Clay Platter</a:t>
            </a:r>
          </a:p>
        </p:txBody>
      </p:sp>
      <p:pic>
        <p:nvPicPr>
          <p:cNvPr id="6" name="Content Placeholder 5"/>
          <p:cNvPicPr>
            <a:picLocks noGrp="1" noChangeAspect="1"/>
          </p:cNvPicPr>
          <p:nvPr>
            <p:ph sz="half" idx="2"/>
          </p:nvPr>
        </p:nvPicPr>
        <p:blipFill rotWithShape="1">
          <a:blip r:embed="rId3" cstate="screen">
            <a:extLst>
              <a:ext uri="{28A0092B-C50C-407E-A947-70E740481C1C}">
                <a14:useLocalDpi xmlns:a14="http://schemas.microsoft.com/office/drawing/2010/main" val="0"/>
              </a:ext>
            </a:extLst>
          </a:blip>
          <a:srcRect r="-3" b="-3"/>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501620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b="1" dirty="0"/>
              <a:t>Leona Waddell, </a:t>
            </a:r>
            <a:r>
              <a:rPr lang="en-US" sz="2800" b="1" dirty="0" err="1"/>
              <a:t>Basketmaker</a:t>
            </a:r>
            <a:r>
              <a:rPr lang="en-US" sz="2800" b="1" dirty="0"/>
              <a:t>  Cecilia, Kentucky</a:t>
            </a:r>
          </a:p>
        </p:txBody>
      </p:sp>
      <p:sp>
        <p:nvSpPr>
          <p:cNvPr id="3" name="Content Placeholder 2"/>
          <p:cNvSpPr>
            <a:spLocks noGrp="1"/>
          </p:cNvSpPr>
          <p:nvPr>
            <p:ph sz="half" idx="1"/>
          </p:nvPr>
        </p:nvSpPr>
        <p:spPr>
          <a:xfrm>
            <a:off x="643192" y="2666999"/>
            <a:ext cx="3643674" cy="3216276"/>
          </a:xfrm>
        </p:spPr>
        <p:txBody>
          <a:bodyPr vert="horz" lIns="91440" tIns="45720" rIns="91440" bIns="45720" rtlCol="0" anchor="t">
            <a:normAutofit/>
          </a:bodyPr>
          <a:lstStyle/>
          <a:p>
            <a:r>
              <a:rPr lang="en-US" sz="2400" i="1" dirty="0"/>
              <a:t>“I’ve been making baskets on and off since I was about nine years old, helping my mom to start out.” </a:t>
            </a:r>
          </a:p>
          <a:p>
            <a:r>
              <a:rPr lang="en-US" i="1" dirty="0"/>
              <a:t> </a:t>
            </a:r>
            <a:r>
              <a:rPr lang="en-US" dirty="0">
                <a:hlinkClick r:id="rId3"/>
              </a:rPr>
              <a:t>﻿</a:t>
            </a:r>
            <a:r>
              <a:rPr lang="en-US" dirty="0">
                <a:hlinkClick r:id="rId4"/>
              </a:rPr>
              <a:t>BIO</a:t>
            </a:r>
            <a:endParaRPr lang="en-US" dirty="0"/>
          </a:p>
        </p:txBody>
      </p:sp>
      <p:pic>
        <p:nvPicPr>
          <p:cNvPr id="16386" name="Picture 2" descr="Leona Waddell, Basketmake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4809469" y="645106"/>
            <a:ext cx="655968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36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000" i="1">
                <a:effectLst>
                  <a:glow rad="38100">
                    <a:schemeClr val="bg1">
                      <a:lumMod val="65000"/>
                      <a:lumOff val="35000"/>
                      <a:alpha val="50000"/>
                    </a:schemeClr>
                  </a:glow>
                  <a:outerShdw blurRad="28575" dist="31750" dir="13200000" algn="tl" rotWithShape="0">
                    <a:srgbClr val="000000">
                      <a:alpha val="25000"/>
                    </a:srgbClr>
                  </a:outerShdw>
                </a:effectLst>
              </a:rPr>
              <a:t>White Oak Egg Basket</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0918" y="639905"/>
            <a:ext cx="6547657" cy="558187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163462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a:t>George Wakim, Luthier </a:t>
            </a:r>
            <a:br>
              <a:rPr lang="en-US" sz="2800"/>
            </a:br>
            <a:r>
              <a:rPr lang="en-US" sz="2800"/>
              <a:t>Lexington, Kentucky</a:t>
            </a:r>
          </a:p>
        </p:txBody>
      </p:sp>
      <p:sp>
        <p:nvSpPr>
          <p:cNvPr id="3" name="Content Placeholder 2"/>
          <p:cNvSpPr>
            <a:spLocks noGrp="1"/>
          </p:cNvSpPr>
          <p:nvPr>
            <p:ph sz="half" idx="1"/>
          </p:nvPr>
        </p:nvSpPr>
        <p:spPr>
          <a:xfrm>
            <a:off x="643192" y="2666999"/>
            <a:ext cx="3643674" cy="3216276"/>
          </a:xfrm>
        </p:spPr>
        <p:txBody>
          <a:bodyPr vert="horz" lIns="91440" tIns="45720" rIns="91440" bIns="45720" rtlCol="0" anchor="t">
            <a:normAutofit/>
          </a:bodyPr>
          <a:lstStyle/>
          <a:p>
            <a:r>
              <a:rPr lang="en-US" sz="2400" i="1" dirty="0"/>
              <a:t>“I’m in the business of making an instrument that will actually serve the musician and will emanate and give the best sound that it can.”</a:t>
            </a:r>
            <a:endParaRPr lang="en-US" sz="2400" dirty="0"/>
          </a:p>
          <a:p>
            <a:r>
              <a:rPr lang="en-US" dirty="0">
                <a:hlinkClick r:id="rId3"/>
              </a:rPr>
              <a:t>﻿BIO</a:t>
            </a:r>
            <a:endParaRPr lang="en-US" dirty="0"/>
          </a:p>
          <a:p>
            <a:endParaRPr lang="en-US" dirty="0"/>
          </a:p>
        </p:txBody>
      </p:sp>
      <p:pic>
        <p:nvPicPr>
          <p:cNvPr id="17410" name="Picture 2" descr="George Wakim, Luthi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809469" y="645106"/>
            <a:ext cx="655968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78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Wooden Oud</a:t>
            </a:r>
          </a:p>
        </p:txBody>
      </p:sp>
      <p:pic>
        <p:nvPicPr>
          <p:cNvPr id="6" name="Content Placeholder 5"/>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rcRect/>
          <a:stretch/>
        </p:blipFill>
        <p:spPr>
          <a:xfrm>
            <a:off x="20" y="10"/>
            <a:ext cx="12191980" cy="4273816"/>
          </a:xfrm>
          <a:prstGeom prst="rect">
            <a:avLst/>
          </a:prstGeom>
        </p:spPr>
      </p:pic>
    </p:spTree>
    <p:extLst>
      <p:ext uri="{BB962C8B-B14F-4D97-AF65-F5344CB8AC3E}">
        <p14:creationId xmlns:p14="http://schemas.microsoft.com/office/powerpoint/2010/main" val="2457251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270387"/>
            <a:ext cx="3643674" cy="1905000"/>
          </a:xfrm>
        </p:spPr>
        <p:txBody>
          <a:bodyPr vert="horz" lIns="91440" tIns="45720" rIns="91440" bIns="45720" rtlCol="0" anchor="ctr">
            <a:normAutofit/>
          </a:bodyPr>
          <a:lstStyle/>
          <a:p>
            <a:r>
              <a:rPr lang="en-US" sz="2800" b="1" dirty="0"/>
              <a:t>Lavon Williams, Carver </a:t>
            </a:r>
            <a:br>
              <a:rPr lang="en-US" sz="2800" b="1" dirty="0"/>
            </a:br>
            <a:r>
              <a:rPr lang="en-US" sz="2800" b="1" dirty="0"/>
              <a:t>Lexington, Kentucky</a:t>
            </a:r>
          </a:p>
        </p:txBody>
      </p:sp>
      <p:sp>
        <p:nvSpPr>
          <p:cNvPr id="3" name="Content Placeholder 2"/>
          <p:cNvSpPr>
            <a:spLocks noGrp="1"/>
          </p:cNvSpPr>
          <p:nvPr>
            <p:ph sz="half" idx="1"/>
          </p:nvPr>
        </p:nvSpPr>
        <p:spPr>
          <a:xfrm>
            <a:off x="643192" y="2666999"/>
            <a:ext cx="3643674" cy="3920614"/>
          </a:xfrm>
        </p:spPr>
        <p:txBody>
          <a:bodyPr vert="horz" lIns="91440" tIns="45720" rIns="91440" bIns="45720" rtlCol="0" anchor="t">
            <a:normAutofit fontScale="92500" lnSpcReduction="20000"/>
          </a:bodyPr>
          <a:lstStyle/>
          <a:p>
            <a:r>
              <a:rPr lang="en-US" sz="2400" i="1" dirty="0"/>
              <a:t>“. . . the history lesson here of, of African-Americans in the South . . . you’ve got the music, you have the coming and going of the people, you have the wisdom of the people, you have these feet which means people are planted, are rooted in this place and can’t be moved.” </a:t>
            </a:r>
          </a:p>
          <a:p>
            <a:r>
              <a:rPr lang="en-US" sz="1700" i="1" dirty="0"/>
              <a:t> </a:t>
            </a:r>
            <a:r>
              <a:rPr lang="en-US" sz="1700" dirty="0"/>
              <a:t>﻿</a:t>
            </a:r>
            <a:r>
              <a:rPr lang="en-US" sz="1700" dirty="0">
                <a:hlinkClick r:id="rId3"/>
              </a:rPr>
              <a:t>BIO</a:t>
            </a:r>
            <a:r>
              <a:rPr lang="en-US" sz="1700" dirty="0"/>
              <a:t/>
            </a:r>
            <a:br>
              <a:rPr lang="en-US" sz="1700" dirty="0"/>
            </a:br>
            <a:endParaRPr lang="en-US" sz="1700" dirty="0"/>
          </a:p>
          <a:p>
            <a:pPr marL="0" indent="0"/>
            <a:endParaRPr lang="en-US" sz="1700" dirty="0"/>
          </a:p>
          <a:p>
            <a:endParaRPr lang="en-US" sz="1700" dirty="0"/>
          </a:p>
        </p:txBody>
      </p:sp>
      <p:pic>
        <p:nvPicPr>
          <p:cNvPr id="18434" name="Picture 2" descr="Lavon Williams, Carv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809469" y="645106"/>
            <a:ext cx="655968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29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34843" y="328279"/>
            <a:ext cx="7539748" cy="6201442"/>
          </a:xfrm>
        </p:spPr>
      </p:pic>
    </p:spTree>
    <p:extLst>
      <p:ext uri="{BB962C8B-B14F-4D97-AF65-F5344CB8AC3E}">
        <p14:creationId xmlns:p14="http://schemas.microsoft.com/office/powerpoint/2010/main" val="125968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b="1" dirty="0"/>
              <a:t>Jennifer </a:t>
            </a:r>
            <a:r>
              <a:rPr lang="en-US" sz="2800" b="1" dirty="0" err="1"/>
              <a:t>Zurick</a:t>
            </a:r>
            <a:r>
              <a:rPr lang="en-US" sz="2800" b="1" dirty="0"/>
              <a:t>, </a:t>
            </a:r>
            <a:r>
              <a:rPr lang="en-US" sz="2800" b="1" dirty="0" err="1"/>
              <a:t>Basketmaker</a:t>
            </a:r>
            <a:r>
              <a:rPr lang="en-US" sz="2800" b="1" dirty="0"/>
              <a:t>  Berea, Kentucky</a:t>
            </a:r>
          </a:p>
        </p:txBody>
      </p:sp>
      <p:sp>
        <p:nvSpPr>
          <p:cNvPr id="3" name="Content Placeholder 2"/>
          <p:cNvSpPr>
            <a:spLocks noGrp="1"/>
          </p:cNvSpPr>
          <p:nvPr>
            <p:ph sz="half" idx="1"/>
          </p:nvPr>
        </p:nvSpPr>
        <p:spPr>
          <a:xfrm>
            <a:off x="643192" y="2666999"/>
            <a:ext cx="3643674" cy="3216276"/>
          </a:xfrm>
        </p:spPr>
        <p:txBody>
          <a:bodyPr vert="horz" lIns="91440" tIns="45720" rIns="91440" bIns="45720" rtlCol="0" anchor="ctr">
            <a:normAutofit lnSpcReduction="10000"/>
          </a:bodyPr>
          <a:lstStyle/>
          <a:p>
            <a:r>
              <a:rPr lang="en-US" sz="2400" i="1" dirty="0"/>
              <a:t>"I aspire to create simple, elegant woven vessels that possess a richness of spirit and a presence embodying the soul of the tree from which they came.”  </a:t>
            </a:r>
          </a:p>
          <a:p>
            <a:r>
              <a:rPr lang="en-US" dirty="0">
                <a:hlinkClick r:id="rId3"/>
              </a:rPr>
              <a:t>BIO</a:t>
            </a:r>
            <a:endParaRPr lang="en-US" dirty="0"/>
          </a:p>
        </p:txBody>
      </p:sp>
      <p:pic>
        <p:nvPicPr>
          <p:cNvPr id="19458" name="Picture 2" descr="Jennifer Zurick, Basketmaker"/>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val="0"/>
              </a:ext>
            </a:extLst>
          </a:blip>
          <a:srcRect/>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76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Entwined # 1</a:t>
            </a:r>
          </a:p>
        </p:txBody>
      </p:sp>
      <p:sp>
        <p:nvSpPr>
          <p:cNvPr id="3" name="Content Placeholder 2"/>
          <p:cNvSpPr>
            <a:spLocks noGrp="1"/>
          </p:cNvSpPr>
          <p:nvPr>
            <p:ph sz="half" idx="1"/>
          </p:nvPr>
        </p:nvSpPr>
        <p:spPr/>
        <p:txBody>
          <a:bodyPr>
            <a:normAutofit/>
          </a:bodyPr>
          <a:lstStyle/>
          <a:p>
            <a:r>
              <a:rPr lang="en-US" sz="2400" dirty="0"/>
              <a:t>Willow bark basket, 10” high , 6” diameter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4761" y="386507"/>
            <a:ext cx="5042931" cy="6084985"/>
          </a:xfrm>
        </p:spPr>
      </p:pic>
    </p:spTree>
    <p:extLst>
      <p:ext uri="{BB962C8B-B14F-4D97-AF65-F5344CB8AC3E}">
        <p14:creationId xmlns:p14="http://schemas.microsoft.com/office/powerpoint/2010/main" val="352170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64106" y="609600"/>
            <a:ext cx="3369133" cy="3642851"/>
          </a:xfrm>
        </p:spPr>
        <p:txBody>
          <a:bodyPr vert="horz" lIns="91440" tIns="45720" rIns="91440" bIns="45720" rtlCol="0" anchor="b">
            <a:normAutofit/>
          </a:bodyPr>
          <a:lstStyle/>
          <a:p>
            <a:pPr algn="ctr">
              <a:lnSpc>
                <a:spcPct val="90000"/>
              </a:lnSpc>
            </a:pPr>
            <a:r>
              <a:rPr lang="en-US" sz="2200" b="1" i="1" dirty="0">
                <a:effectLst>
                  <a:glow rad="38100">
                    <a:schemeClr val="bg1">
                      <a:lumMod val="65000"/>
                      <a:lumOff val="35000"/>
                      <a:alpha val="50000"/>
                    </a:schemeClr>
                  </a:glow>
                  <a:outerShdw blurRad="28575" dist="31750" dir="13200000" algn="tl" rotWithShape="0">
                    <a:srgbClr val="000000">
                      <a:alpha val="25000"/>
                    </a:srgbClr>
                  </a:outerShdw>
                </a:effectLst>
              </a:rPr>
              <a:t>Jar and Teapot from Vietnam Series</a:t>
            </a:r>
            <a:br>
              <a:rPr lang="en-US" sz="2200" b="1" i="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200" b="1" dirty="0">
                <a:effectLst>
                  <a:glow rad="38100">
                    <a:schemeClr val="bg1">
                      <a:lumMod val="65000"/>
                      <a:lumOff val="35000"/>
                      <a:alpha val="50000"/>
                    </a:schemeClr>
                  </a:glow>
                  <a:outerShdw blurRad="28575" dist="31750" dir="13200000" algn="tl" rotWithShape="0">
                    <a:srgbClr val="000000">
                      <a:alpha val="25000"/>
                    </a:srgbClr>
                  </a:outerShdw>
                </a:effectLst>
              </a:rPr>
              <a:t>by</a:t>
            </a:r>
            <a:r>
              <a:rPr lang="en-US" sz="2200" b="1" i="1" dirty="0">
                <a:effectLst>
                  <a:glow rad="38100">
                    <a:schemeClr val="bg1">
                      <a:lumMod val="65000"/>
                      <a:lumOff val="35000"/>
                      <a:alpha val="50000"/>
                    </a:schemeClr>
                  </a:glow>
                  <a:outerShdw blurRad="28575" dist="31750" dir="13200000" algn="tl" rotWithShape="0">
                    <a:srgbClr val="000000">
                      <a:alpha val="25000"/>
                    </a:srgbClr>
                  </a:outerShdw>
                </a:effectLst>
              </a:rPr>
              <a:t> </a:t>
            </a:r>
            <a:r>
              <a:rPr lang="en-US" sz="2200" b="1" dirty="0">
                <a:effectLst>
                  <a:glow rad="38100">
                    <a:schemeClr val="bg1">
                      <a:lumMod val="65000"/>
                      <a:lumOff val="35000"/>
                      <a:alpha val="50000"/>
                    </a:schemeClr>
                  </a:glow>
                  <a:outerShdw blurRad="28575" dist="31750" dir="13200000" algn="tl" rotWithShape="0">
                    <a:srgbClr val="000000">
                      <a:alpha val="25000"/>
                    </a:srgbClr>
                  </a:outerShdw>
                </a:effectLst>
              </a:rPr>
              <a:t>Wayne Ferguson, Potter </a:t>
            </a:r>
            <a:br>
              <a:rPr lang="en-US" sz="2200" b="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200" b="1" dirty="0">
                <a:effectLst>
                  <a:glow rad="38100">
                    <a:schemeClr val="bg1">
                      <a:lumMod val="65000"/>
                      <a:lumOff val="35000"/>
                      <a:alpha val="50000"/>
                    </a:schemeClr>
                  </a:glow>
                  <a:outerShdw blurRad="28575" dist="31750" dir="13200000" algn="tl" rotWithShape="0">
                    <a:srgbClr val="000000">
                      <a:alpha val="25000"/>
                    </a:srgbClr>
                  </a:outerShdw>
                </a:effectLst>
              </a:rPr>
              <a:t>Louisville, Kentucky</a:t>
            </a:r>
            <a:r>
              <a:rPr lang="en-US" sz="2200" i="1" dirty="0">
                <a:effectLst>
                  <a:glow rad="38100">
                    <a:schemeClr val="bg1">
                      <a:lumMod val="65000"/>
                      <a:lumOff val="35000"/>
                      <a:alpha val="50000"/>
                    </a:schemeClr>
                  </a:glow>
                  <a:outerShdw blurRad="28575" dist="31750" dir="13200000" algn="tl" rotWithShape="0">
                    <a:srgbClr val="000000">
                      <a:alpha val="25000"/>
                    </a:srgbClr>
                  </a:outerShdw>
                </a:effectLst>
              </a:rPr>
              <a:t/>
            </a:r>
            <a:br>
              <a:rPr lang="en-US" sz="2200" i="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200" i="1" dirty="0">
                <a:effectLst>
                  <a:glow rad="38100">
                    <a:schemeClr val="bg1">
                      <a:lumMod val="65000"/>
                      <a:lumOff val="35000"/>
                      <a:alpha val="50000"/>
                    </a:schemeClr>
                  </a:glow>
                  <a:outerShdw blurRad="28575" dist="31750" dir="13200000" algn="tl" rotWithShape="0">
                    <a:srgbClr val="000000">
                      <a:alpha val="25000"/>
                    </a:srgbClr>
                  </a:outerShdw>
                </a:effectLst>
              </a:rPr>
              <a:t/>
            </a:r>
            <a:br>
              <a:rPr lang="en-US" sz="2200" i="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200" i="1" dirty="0">
                <a:effectLst>
                  <a:glow rad="38100">
                    <a:schemeClr val="bg1">
                      <a:lumMod val="65000"/>
                      <a:lumOff val="35000"/>
                      <a:alpha val="50000"/>
                    </a:schemeClr>
                  </a:glow>
                  <a:outerShdw blurRad="28575" dist="31750" dir="13200000" algn="tl" rotWithShape="0">
                    <a:srgbClr val="000000">
                      <a:alpha val="25000"/>
                    </a:srgbClr>
                  </a:outerShdw>
                </a:effectLst>
              </a:rPr>
              <a:t/>
            </a:r>
            <a:br>
              <a:rPr lang="en-US" sz="2200" i="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200" dirty="0">
                <a:effectLst>
                  <a:glow rad="38100">
                    <a:schemeClr val="bg1">
                      <a:lumMod val="65000"/>
                      <a:lumOff val="35000"/>
                      <a:alpha val="50000"/>
                    </a:schemeClr>
                  </a:glow>
                  <a:outerShdw blurRad="28575" dist="31750" dir="13200000" algn="tl" rotWithShape="0">
                    <a:srgbClr val="000000">
                      <a:alpha val="25000"/>
                    </a:srgbClr>
                  </a:outerShdw>
                </a:effectLst>
              </a:rPr>
              <a:t>Each 8” high</a:t>
            </a:r>
            <a:br>
              <a:rPr lang="en-US" sz="2200" dirty="0">
                <a:effectLst>
                  <a:glow rad="38100">
                    <a:schemeClr val="bg1">
                      <a:lumMod val="65000"/>
                      <a:lumOff val="35000"/>
                      <a:alpha val="50000"/>
                    </a:schemeClr>
                  </a:glow>
                  <a:outerShdw blurRad="28575" dist="31750" dir="13200000" algn="tl" rotWithShape="0">
                    <a:srgbClr val="000000">
                      <a:alpha val="25000"/>
                    </a:srgbClr>
                  </a:outerShdw>
                </a:effectLst>
              </a:rPr>
            </a:br>
            <a:endParaRPr lang="en-US" sz="2200" i="1"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6915" y="1122741"/>
            <a:ext cx="6915663" cy="461620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40784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0465" y="609600"/>
            <a:ext cx="5122606" cy="1905000"/>
          </a:xfrm>
        </p:spPr>
        <p:txBody>
          <a:bodyPr vert="horz" lIns="91440" tIns="45720" rIns="91440" bIns="45720" rtlCol="0" anchor="ctr">
            <a:normAutofit/>
          </a:bodyPr>
          <a:lstStyle/>
          <a:p>
            <a:pPr>
              <a:lnSpc>
                <a:spcPct val="90000"/>
              </a:lnSpc>
            </a:pPr>
            <a:r>
              <a:rPr lang="en-US" b="1" dirty="0"/>
              <a:t>Hills of Home </a:t>
            </a:r>
            <a:br>
              <a:rPr lang="en-US" b="1" dirty="0"/>
            </a:br>
            <a:r>
              <a:rPr lang="en-US" b="1" dirty="0"/>
              <a:t>by Linda Fifield, Bead Artist</a:t>
            </a:r>
            <a:br>
              <a:rPr lang="en-US" b="1" dirty="0"/>
            </a:br>
            <a:r>
              <a:rPr lang="en-US" b="1" dirty="0"/>
              <a:t>  McKee, Kentucky</a:t>
            </a:r>
          </a:p>
        </p:txBody>
      </p:sp>
      <p:sp>
        <p:nvSpPr>
          <p:cNvPr id="11" name="Content Placeholder 10"/>
          <p:cNvSpPr>
            <a:spLocks noGrp="1"/>
          </p:cNvSpPr>
          <p:nvPr>
            <p:ph sz="half" idx="1"/>
          </p:nvPr>
        </p:nvSpPr>
        <p:spPr>
          <a:xfrm>
            <a:off x="6420465" y="2666999"/>
            <a:ext cx="5122606" cy="3216276"/>
          </a:xfrm>
        </p:spPr>
        <p:txBody>
          <a:bodyPr vert="horz" lIns="91440" tIns="45720" rIns="91440" bIns="45720" rtlCol="0" anchor="t">
            <a:normAutofit/>
          </a:bodyPr>
          <a:lstStyle/>
          <a:p>
            <a:endParaRPr lang="en-US" dirty="0"/>
          </a:p>
          <a:p>
            <a:endParaRPr lang="en-US" dirty="0"/>
          </a:p>
          <a:p>
            <a:r>
              <a:rPr lang="en-US" sz="2400" dirty="0"/>
              <a:t>Beadwork over hollow, turned wooden vessel</a:t>
            </a:r>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8161" y="645106"/>
            <a:ext cx="4801688"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18147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64106" y="609600"/>
            <a:ext cx="3369133" cy="3642851"/>
          </a:xfrm>
        </p:spPr>
        <p:txBody>
          <a:bodyPr vert="horz" lIns="91440" tIns="45720" rIns="91440" bIns="45720" rtlCol="0" anchor="b">
            <a:normAutofit/>
          </a:bodyPr>
          <a:lstStyle/>
          <a:p>
            <a:pPr algn="ctr">
              <a:lnSpc>
                <a:spcPct val="90000"/>
              </a:lnSpc>
            </a:pPr>
            <a:r>
              <a:rPr lang="en-US" sz="3100" b="1" dirty="0">
                <a:effectLst>
                  <a:glow rad="38100">
                    <a:schemeClr val="bg1">
                      <a:lumMod val="65000"/>
                      <a:lumOff val="35000"/>
                      <a:alpha val="50000"/>
                    </a:schemeClr>
                  </a:glow>
                  <a:outerShdw blurRad="28575" dist="31750" dir="13200000" algn="tl" rotWithShape="0">
                    <a:srgbClr val="000000">
                      <a:alpha val="25000"/>
                    </a:srgbClr>
                  </a:outerShdw>
                </a:effectLst>
              </a:rPr>
              <a:t>16” Ceramic Plate and Teapot</a:t>
            </a:r>
            <a:br>
              <a:rPr lang="en-US" sz="3100" b="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100" b="1" dirty="0">
                <a:effectLst>
                  <a:glow rad="38100">
                    <a:schemeClr val="bg1">
                      <a:lumMod val="65000"/>
                      <a:lumOff val="35000"/>
                      <a:alpha val="50000"/>
                    </a:schemeClr>
                  </a:glow>
                  <a:outerShdw blurRad="28575" dist="31750" dir="13200000" algn="tl" rotWithShape="0">
                    <a:srgbClr val="000000">
                      <a:alpha val="25000"/>
                    </a:srgbClr>
                  </a:outerShdw>
                </a:effectLst>
              </a:rPr>
              <a:t>by Sarah Frederick, </a:t>
            </a:r>
            <a:br>
              <a:rPr lang="en-US" sz="3100" b="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100" b="1" dirty="0">
                <a:effectLst>
                  <a:glow rad="38100">
                    <a:schemeClr val="bg1">
                      <a:lumMod val="65000"/>
                      <a:lumOff val="35000"/>
                      <a:alpha val="50000"/>
                    </a:schemeClr>
                  </a:glow>
                  <a:outerShdw blurRad="28575" dist="31750" dir="13200000" algn="tl" rotWithShape="0">
                    <a:srgbClr val="000000">
                      <a:alpha val="25000"/>
                    </a:srgbClr>
                  </a:outerShdw>
                </a:effectLst>
              </a:rPr>
              <a:t>Potter </a:t>
            </a:r>
            <a:br>
              <a:rPr lang="en-US" sz="3100" b="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100" b="1" dirty="0">
                <a:effectLst>
                  <a:glow rad="38100">
                    <a:schemeClr val="bg1">
                      <a:lumMod val="65000"/>
                      <a:lumOff val="35000"/>
                      <a:alpha val="50000"/>
                    </a:schemeClr>
                  </a:glow>
                  <a:outerShdw blurRad="28575" dist="31750" dir="13200000" algn="tl" rotWithShape="0">
                    <a:srgbClr val="000000">
                      <a:alpha val="25000"/>
                    </a:srgbClr>
                  </a:outerShdw>
                </a:effectLst>
              </a:rPr>
              <a:t>Louisville, Kentucky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6915" y="915272"/>
            <a:ext cx="6915663" cy="503114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81536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098" y="609600"/>
            <a:ext cx="4798142" cy="3642851"/>
          </a:xfrm>
        </p:spPr>
        <p:txBody>
          <a:bodyPr vert="horz" lIns="91440" tIns="45720" rIns="91440" bIns="45720" rtlCol="0" anchor="b">
            <a:normAutofit/>
          </a:bodyPr>
          <a:lstStyle/>
          <a:p>
            <a:pPr algn="ctr">
              <a:lnSpc>
                <a:spcPct val="90000"/>
              </a:lnSpc>
            </a:pPr>
            <a:r>
              <a:rPr lang="en-US" sz="3700" b="1" dirty="0">
                <a:effectLst>
                  <a:glow rad="38100">
                    <a:schemeClr val="bg1">
                      <a:lumMod val="65000"/>
                      <a:lumOff val="35000"/>
                      <a:alpha val="50000"/>
                    </a:schemeClr>
                  </a:glow>
                  <a:outerShdw blurRad="28575" dist="31750" dir="13200000" algn="tl" rotWithShape="0">
                    <a:srgbClr val="000000">
                      <a:alpha val="25000"/>
                    </a:srgbClr>
                  </a:outerShdw>
                </a:effectLst>
              </a:rPr>
              <a:t>Ceramic Wall Hanging</a:t>
            </a:r>
            <a:br>
              <a:rPr lang="en-US" sz="3700" b="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700" b="1" dirty="0">
                <a:effectLst>
                  <a:glow rad="38100">
                    <a:schemeClr val="bg1">
                      <a:lumMod val="65000"/>
                      <a:lumOff val="35000"/>
                      <a:alpha val="50000"/>
                    </a:schemeClr>
                  </a:glow>
                  <a:outerShdw blurRad="28575" dist="31750" dir="13200000" algn="tl" rotWithShape="0">
                    <a:srgbClr val="000000">
                      <a:alpha val="25000"/>
                    </a:srgbClr>
                  </a:outerShdw>
                </a:effectLst>
              </a:rPr>
              <a:t>by Susan Goldstein, Potter </a:t>
            </a:r>
            <a:br>
              <a:rPr lang="en-US" sz="3700" b="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700" b="1" dirty="0">
                <a:effectLst>
                  <a:glow rad="38100">
                    <a:schemeClr val="bg1">
                      <a:lumMod val="65000"/>
                      <a:lumOff val="35000"/>
                      <a:alpha val="50000"/>
                    </a:schemeClr>
                  </a:glow>
                  <a:outerShdw blurRad="28575" dist="31750" dir="13200000" algn="tl" rotWithShape="0">
                    <a:srgbClr val="000000">
                      <a:alpha val="25000"/>
                    </a:srgbClr>
                  </a:outerShdw>
                </a:effectLst>
              </a:rPr>
              <a:t>Lexington, Kentucky</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01516" y="636640"/>
            <a:ext cx="3326966"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0009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vert="horz" lIns="91440" tIns="45720" rIns="91440" bIns="45720" rtlCol="0" anchor="ctr">
            <a:normAutofit/>
          </a:bodyPr>
          <a:lstStyle/>
          <a:p>
            <a:pPr>
              <a:lnSpc>
                <a:spcPct val="90000"/>
              </a:lnSpc>
            </a:pPr>
            <a:r>
              <a:rPr lang="en-US" sz="2600" b="1" dirty="0"/>
              <a:t>The Swimmer Learns to Drown</a:t>
            </a:r>
            <a:br>
              <a:rPr lang="en-US" sz="2600" b="1" dirty="0"/>
            </a:br>
            <a:r>
              <a:rPr lang="en-US" sz="2600" b="1" dirty="0"/>
              <a:t>by Walter </a:t>
            </a:r>
            <a:r>
              <a:rPr lang="en-US" sz="2600" b="1" dirty="0" err="1"/>
              <a:t>Hyleck</a:t>
            </a:r>
            <a:r>
              <a:rPr lang="en-US" sz="2600" b="1" dirty="0"/>
              <a:t>, Potter </a:t>
            </a:r>
            <a:br>
              <a:rPr lang="en-US" sz="2600" b="1" dirty="0"/>
            </a:br>
            <a:r>
              <a:rPr lang="en-US" sz="2600" b="1" dirty="0"/>
              <a:t>Berea, Kentucky</a:t>
            </a:r>
          </a:p>
        </p:txBody>
      </p:sp>
      <p:sp>
        <p:nvSpPr>
          <p:cNvPr id="7" name="Content Placeholder 6"/>
          <p:cNvSpPr>
            <a:spLocks noGrp="1"/>
          </p:cNvSpPr>
          <p:nvPr>
            <p:ph sz="half" idx="2"/>
          </p:nvPr>
        </p:nvSpPr>
        <p:spPr>
          <a:xfrm>
            <a:off x="643192" y="2666999"/>
            <a:ext cx="3643674" cy="3216276"/>
          </a:xfrm>
        </p:spPr>
        <p:txBody>
          <a:bodyPr vert="horz" lIns="91440" tIns="45720" rIns="91440" bIns="45720" rtlCol="0" anchor="ctr">
            <a:normAutofit/>
          </a:bodyPr>
          <a:lstStyle/>
          <a:p>
            <a:endParaRPr lang="en-US" dirty="0"/>
          </a:p>
          <a:p>
            <a:endParaRPr lang="en-US" dirty="0"/>
          </a:p>
          <a:p>
            <a:endParaRPr lang="en-US" dirty="0"/>
          </a:p>
          <a:p>
            <a:endParaRPr lang="en-US" dirty="0"/>
          </a:p>
          <a:p>
            <a:r>
              <a:rPr lang="en-US" sz="2400" dirty="0"/>
              <a:t>Clay Vignette</a:t>
            </a:r>
          </a:p>
        </p:txBody>
      </p:sp>
      <p:pic>
        <p:nvPicPr>
          <p:cNvPr id="6" name="Content Placeholder 5"/>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rcRect/>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2202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a:normAutofit/>
          </a:bodyPr>
          <a:lstStyle/>
          <a:p>
            <a:r>
              <a:rPr lang="en-US" sz="2600" b="1" dirty="0"/>
              <a:t>Adam and Eve </a:t>
            </a:r>
            <a:br>
              <a:rPr lang="en-US" sz="2600" b="1" dirty="0"/>
            </a:br>
            <a:r>
              <a:rPr lang="en-US" sz="2600" b="1" dirty="0"/>
              <a:t>by Tim Lewis, Carver </a:t>
            </a:r>
            <a:br>
              <a:rPr lang="en-US" sz="2600" b="1" dirty="0"/>
            </a:br>
            <a:r>
              <a:rPr lang="en-US" sz="2600" b="1" dirty="0" err="1"/>
              <a:t>Isonville</a:t>
            </a:r>
            <a:r>
              <a:rPr lang="en-US" sz="2600" b="1" dirty="0"/>
              <a:t>, Kentucky</a:t>
            </a:r>
          </a:p>
        </p:txBody>
      </p:sp>
      <p:sp>
        <p:nvSpPr>
          <p:cNvPr id="3" name="Content Placeholder 2"/>
          <p:cNvSpPr>
            <a:spLocks noGrp="1"/>
          </p:cNvSpPr>
          <p:nvPr>
            <p:ph idx="1"/>
          </p:nvPr>
        </p:nvSpPr>
        <p:spPr>
          <a:xfrm>
            <a:off x="643192" y="2666999"/>
            <a:ext cx="3643674" cy="3216276"/>
          </a:xfrm>
        </p:spPr>
        <p:txBody>
          <a:bodyPr>
            <a:normAutofit/>
          </a:bodyPr>
          <a:lstStyle/>
          <a:p>
            <a:pPr marL="0" indent="0">
              <a:buNone/>
            </a:pPr>
            <a:r>
              <a:rPr lang="en-US" sz="2400" dirty="0"/>
              <a:t>Carved stone</a:t>
            </a:r>
          </a:p>
          <a:p>
            <a:pPr marL="0" indent="0">
              <a:buNone/>
            </a:pPr>
            <a:r>
              <a:rPr lang="en-US" sz="2400" dirty="0"/>
              <a:t>15” x 29” </a:t>
            </a:r>
          </a:p>
        </p:txBody>
      </p:sp>
      <p:pic>
        <p:nvPicPr>
          <p:cNvPr id="6" name="Content Placeholder 5"/>
          <p:cNvPicPr>
            <a:picLocks noGrp="1" noChangeAspect="1"/>
          </p:cNvPicPr>
          <p:nvPr>
            <p:ph sz="half" idx="4294967295"/>
          </p:nvPr>
        </p:nvPicPr>
        <p:blipFill rotWithShape="1">
          <a:blip r:embed="rId3" cstate="screen">
            <a:extLst>
              <a:ext uri="{28A0092B-C50C-407E-A947-70E740481C1C}">
                <a14:useLocalDpi xmlns:a14="http://schemas.microsoft.com/office/drawing/2010/main" val="0"/>
              </a:ext>
            </a:extLst>
          </a:blip>
          <a:srcRect b="-1"/>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70778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b="1" dirty="0"/>
              <a:t>Frank Neat, Luthier </a:t>
            </a:r>
            <a:br>
              <a:rPr lang="en-US" sz="2800" b="1" dirty="0"/>
            </a:br>
            <a:r>
              <a:rPr lang="en-US" sz="2800" b="1" dirty="0"/>
              <a:t>Russell Springs, Kentucky</a:t>
            </a:r>
          </a:p>
        </p:txBody>
      </p:sp>
      <p:sp>
        <p:nvSpPr>
          <p:cNvPr id="3" name="Content Placeholder 2"/>
          <p:cNvSpPr>
            <a:spLocks noGrp="1"/>
          </p:cNvSpPr>
          <p:nvPr>
            <p:ph sz="half" idx="1"/>
          </p:nvPr>
        </p:nvSpPr>
        <p:spPr>
          <a:xfrm>
            <a:off x="643192" y="2666998"/>
            <a:ext cx="3643674" cy="3771901"/>
          </a:xfrm>
        </p:spPr>
        <p:txBody>
          <a:bodyPr vert="horz" lIns="91440" tIns="45720" rIns="91440" bIns="45720" rtlCol="0" anchor="ctr">
            <a:normAutofit fontScale="92500" lnSpcReduction="10000"/>
          </a:bodyPr>
          <a:lstStyle/>
          <a:p>
            <a:r>
              <a:rPr lang="en-US" sz="2400" i="1" dirty="0"/>
              <a:t>“The different players, they get different tones from a banjo so you have to figure out what tone they are getting before you can really know what they want, before you know what it takes to get the sound they are wanting.”</a:t>
            </a:r>
          </a:p>
          <a:p>
            <a:r>
              <a:rPr lang="en-US" dirty="0">
                <a:hlinkClick r:id="rId3"/>
              </a:rPr>
              <a:t>BIO</a:t>
            </a:r>
            <a:endParaRPr lang="en-US" dirty="0"/>
          </a:p>
        </p:txBody>
      </p:sp>
      <p:pic>
        <p:nvPicPr>
          <p:cNvPr id="10242" name="Picture 2" descr="Fr"/>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val="0"/>
              </a:ext>
            </a:extLst>
          </a:blip>
          <a:srcRect/>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7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12</TotalTime>
  <Words>938</Words>
  <Application>Microsoft Office PowerPoint</Application>
  <PresentationFormat>Widescreen</PresentationFormat>
  <Paragraphs>63</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Century Gothic</vt:lpstr>
      <vt:lpstr>Mesh</vt:lpstr>
      <vt:lpstr> By Dan Neil Barnes,  Glass Artist   Lexington, Kentucky</vt:lpstr>
      <vt:lpstr>Morphed  by Dave Caudill,  Metal Sculptor   Louisville, Kentucky </vt:lpstr>
      <vt:lpstr>Jar and Teapot from Vietnam Series by Wayne Ferguson, Potter  Louisville, Kentucky   Each 8” high </vt:lpstr>
      <vt:lpstr>Hills of Home  by Linda Fifield, Bead Artist   McKee, Kentucky</vt:lpstr>
      <vt:lpstr>16” Ceramic Plate and Teapot by Sarah Frederick,  Potter  Louisville, Kentucky</vt:lpstr>
      <vt:lpstr>Ceramic Wall Hanging by Susan Goldstein, Potter  Lexington, Kentucky</vt:lpstr>
      <vt:lpstr>The Swimmer Learns to Drown by Walter Hyleck, Potter  Berea, Kentucky</vt:lpstr>
      <vt:lpstr>Adam and Eve  by Tim Lewis, Carver  Isonville, Kentucky</vt:lpstr>
      <vt:lpstr>Frank Neat, Luthier  Russell Springs, Kentucky</vt:lpstr>
      <vt:lpstr>Banjo</vt:lpstr>
      <vt:lpstr>Terry Ratliff, Woodworker  Martin, Kentucky </vt:lpstr>
      <vt:lpstr>Rocking Horse and Chair</vt:lpstr>
      <vt:lpstr>Mary &amp; Robin Reed, Mixed Media  Irvine, Kentucky</vt:lpstr>
      <vt:lpstr>Bark Basket and  Corn Shuck Flowers</vt:lpstr>
      <vt:lpstr>Arturo Alonzo Sandoval, Weaver  Lexington, Kentucky</vt:lpstr>
      <vt:lpstr>Pattern Fusion No. 1, 2004</vt:lpstr>
      <vt:lpstr>Rebekka Seigel, Quilter  Owenton, Kentucky</vt:lpstr>
      <vt:lpstr>The Real Cost of War: THE CLASS OF 1911</vt:lpstr>
      <vt:lpstr>The Real Cost of War: THE CLASS OF 2002  </vt:lpstr>
      <vt:lpstr>Fred Shepard, Potter  Murray, Kentucky </vt:lpstr>
      <vt:lpstr>Clay Platter</vt:lpstr>
      <vt:lpstr>Leona Waddell, Basketmaker  Cecilia, Kentucky</vt:lpstr>
      <vt:lpstr>White Oak Egg Basket</vt:lpstr>
      <vt:lpstr>George Wakim, Luthier  Lexington, Kentucky</vt:lpstr>
      <vt:lpstr>Wooden Oud</vt:lpstr>
      <vt:lpstr>Lavon Williams, Carver  Lexington, Kentucky</vt:lpstr>
      <vt:lpstr>PowerPoint Presentation</vt:lpstr>
      <vt:lpstr>Jennifer Zurick, Basketmaker  Berea, Kentucky</vt:lpstr>
      <vt:lpstr>Entwined #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Luminaries of Kentucky</dc:title>
  <dc:creator>Judy Sizemore</dc:creator>
  <cp:lastModifiedBy>Fran Redmon</cp:lastModifiedBy>
  <cp:revision>3</cp:revision>
  <dcterms:created xsi:type="dcterms:W3CDTF">2019-08-24T20:53:33Z</dcterms:created>
  <dcterms:modified xsi:type="dcterms:W3CDTF">2020-02-04T21:10:06Z</dcterms:modified>
</cp:coreProperties>
</file>