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293" r:id="rId4"/>
    <p:sldId id="301" r:id="rId5"/>
    <p:sldId id="262" r:id="rId6"/>
    <p:sldId id="279" r:id="rId7"/>
    <p:sldId id="295" r:id="rId8"/>
    <p:sldId id="294" r:id="rId9"/>
    <p:sldId id="269" r:id="rId10"/>
    <p:sldId id="27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8/24/2019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8/24/2019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6" y="1447800"/>
            <a:ext cx="9050447" cy="3329581"/>
          </a:xfrm>
        </p:spPr>
        <p:txBody>
          <a:bodyPr/>
          <a:lstStyle/>
          <a:p>
            <a:r>
              <a:rPr lang="en-US" dirty="0"/>
              <a:t>Visual Imagery in the Kentucky Craft Luminaries Exhibit</a:t>
            </a:r>
          </a:p>
        </p:txBody>
      </p:sp>
      <p:sp>
        <p:nvSpPr>
          <p:cNvPr id="3" name="Subtitle 2"/>
          <p:cNvSpPr>
            <a:spLocks noGrp="1"/>
          </p:cNvSpPr>
          <p:nvPr>
            <p:ph type="subTitle" idx="1"/>
          </p:nvPr>
        </p:nvSpPr>
        <p:spPr>
          <a:xfrm>
            <a:off x="1154954" y="4777380"/>
            <a:ext cx="11037046" cy="861420"/>
          </a:xfrm>
        </p:spPr>
        <p:txBody>
          <a:bodyPr/>
          <a:lstStyle/>
          <a:p>
            <a:r>
              <a:rPr lang="en-US" dirty="0"/>
              <a:t>Exhibit sponsored by the Kentucky craft history &amp; education association</a:t>
            </a:r>
          </a:p>
        </p:txBody>
      </p:sp>
      <p:sp>
        <p:nvSpPr>
          <p:cNvPr id="4" name="Rectangle 3"/>
          <p:cNvSpPr/>
          <p:nvPr/>
        </p:nvSpPr>
        <p:spPr>
          <a:xfrm>
            <a:off x="4686492" y="5638800"/>
            <a:ext cx="5009301" cy="646331"/>
          </a:xfrm>
          <a:prstGeom prst="rect">
            <a:avLst/>
          </a:prstGeom>
          <a:solidFill>
            <a:schemeClr val="tx1"/>
          </a:solidFill>
        </p:spPr>
        <p:txBody>
          <a:bodyPr wrap="square">
            <a:spAutoFit/>
          </a:bodyPr>
          <a:lstStyle/>
          <a:p>
            <a:r>
              <a:rPr lang="en-US" sz="3600" dirty="0">
                <a:solidFill>
                  <a:srgbClr val="1F497D"/>
                </a:solidFill>
                <a:latin typeface="Calibri" panose="020F0502020204030204" pitchFamily="34" charset="0"/>
              </a:rPr>
              <a:t>Photos by jeffrogers.com</a:t>
            </a:r>
            <a:endParaRPr lang="en-US" sz="3600" dirty="0"/>
          </a:p>
        </p:txBody>
      </p:sp>
    </p:spTree>
    <p:extLst>
      <p:ext uri="{BB962C8B-B14F-4D97-AF65-F5344CB8AC3E}">
        <p14:creationId xmlns:p14="http://schemas.microsoft.com/office/powerpoint/2010/main" val="292552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Pattern Fusion No. 1, </a:t>
            </a:r>
            <a:r>
              <a:rPr lang="en-US" dirty="0"/>
              <a:t>2004</a:t>
            </a:r>
          </a:p>
        </p:txBody>
      </p:sp>
      <p:sp>
        <p:nvSpPr>
          <p:cNvPr id="3" name="Content Placeholder 2"/>
          <p:cNvSpPr>
            <a:spLocks noGrp="1"/>
          </p:cNvSpPr>
          <p:nvPr>
            <p:ph sz="half" idx="1"/>
          </p:nvPr>
        </p:nvSpPr>
        <p:spPr>
          <a:xfrm>
            <a:off x="189186" y="1346665"/>
            <a:ext cx="6432331" cy="5054135"/>
          </a:xfrm>
        </p:spPr>
        <p:txBody>
          <a:bodyPr>
            <a:normAutofit lnSpcReduction="10000"/>
          </a:bodyPr>
          <a:lstStyle/>
          <a:p>
            <a:r>
              <a:rPr lang="en-US" sz="2800" dirty="0"/>
              <a:t>In this weaving Sandoval has used recycled materials like recycled auto industry Mylar. </a:t>
            </a:r>
          </a:p>
          <a:p>
            <a:r>
              <a:rPr lang="en-US" sz="2800" dirty="0"/>
              <a:t>In the Kentucky Crafts Luminary exhibit, you will see the work of artists like Leona Waddell, who follow traditions, and the work of artists like Arturo Sandoval, who incorporate traditions into their own visual imagery.</a:t>
            </a:r>
          </a:p>
          <a:p>
            <a:r>
              <a:rPr lang="en-US" sz="2800" dirty="0"/>
              <a:t>Kentucky has a rich and diverse artistic culture.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0164" y="1233008"/>
            <a:ext cx="5169216" cy="5281448"/>
          </a:xfrm>
        </p:spPr>
      </p:pic>
    </p:spTree>
    <p:extLst>
      <p:ext uri="{BB962C8B-B14F-4D97-AF65-F5344CB8AC3E}">
        <p14:creationId xmlns:p14="http://schemas.microsoft.com/office/powerpoint/2010/main" val="87029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Visual Imagery That Conveys Messages</a:t>
            </a:r>
            <a:endParaRPr lang="en-US" dirty="0"/>
          </a:p>
        </p:txBody>
      </p:sp>
      <p:sp>
        <p:nvSpPr>
          <p:cNvPr id="5" name="Content Placeholder 4"/>
          <p:cNvSpPr>
            <a:spLocks noGrp="1"/>
          </p:cNvSpPr>
          <p:nvPr>
            <p:ph sz="half" idx="1"/>
          </p:nvPr>
        </p:nvSpPr>
        <p:spPr>
          <a:xfrm>
            <a:off x="646112" y="2060575"/>
            <a:ext cx="4853540" cy="4195763"/>
          </a:xfrm>
        </p:spPr>
        <p:txBody>
          <a:bodyPr>
            <a:normAutofit lnSpcReduction="10000"/>
          </a:bodyPr>
          <a:lstStyle/>
          <a:p>
            <a:r>
              <a:rPr lang="en-US" sz="2400" dirty="0"/>
              <a:t>Sometimes artists use visual imagery to convey messages.</a:t>
            </a:r>
          </a:p>
          <a:p>
            <a:r>
              <a:rPr lang="en-US" sz="2400" dirty="0"/>
              <a:t>This quilted wall hanging is called “Class of 2002” It is from a series by Rebekka Seigel called </a:t>
            </a:r>
            <a:br>
              <a:rPr lang="en-US" sz="2400" dirty="0"/>
            </a:br>
            <a:r>
              <a:rPr lang="en-US" sz="2400" dirty="0"/>
              <a:t>“The Real Cost of War.”</a:t>
            </a:r>
          </a:p>
          <a:p>
            <a:r>
              <a:rPr lang="en-US" sz="2400" dirty="0"/>
              <a:t>What images do you see?</a:t>
            </a:r>
          </a:p>
          <a:p>
            <a:r>
              <a:rPr lang="en-US" sz="2400" dirty="0"/>
              <a:t>What message do the images convey? </a:t>
            </a:r>
          </a:p>
        </p:txBody>
      </p:sp>
      <p:pic>
        <p:nvPicPr>
          <p:cNvPr id="7"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8721" y="1261241"/>
            <a:ext cx="4554014" cy="5373469"/>
          </a:xfrm>
        </p:spPr>
      </p:pic>
    </p:spTree>
    <p:extLst>
      <p:ext uri="{BB962C8B-B14F-4D97-AF65-F5344CB8AC3E}">
        <p14:creationId xmlns:p14="http://schemas.microsoft.com/office/powerpoint/2010/main" val="38650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Real Cost of War: </a:t>
            </a:r>
            <a:r>
              <a:rPr lang="en-US" sz="2800" dirty="0"/>
              <a:t>THE CLASS OF 2002 </a:t>
            </a:r>
            <a:br>
              <a:rPr lang="en-US" b="1" dirty="0"/>
            </a:br>
            <a:endParaRPr lang="en-US" i="1" dirty="0"/>
          </a:p>
        </p:txBody>
      </p:sp>
      <p:sp>
        <p:nvSpPr>
          <p:cNvPr id="7" name="Content Placeholder 6"/>
          <p:cNvSpPr>
            <a:spLocks noGrp="1"/>
          </p:cNvSpPr>
          <p:nvPr>
            <p:ph idx="1"/>
          </p:nvPr>
        </p:nvSpPr>
        <p:spPr>
          <a:xfrm>
            <a:off x="1150608" y="1989856"/>
            <a:ext cx="9554178" cy="4253289"/>
          </a:xfrm>
        </p:spPr>
        <p:txBody>
          <a:bodyPr>
            <a:normAutofit lnSpcReduction="10000"/>
          </a:bodyPr>
          <a:lstStyle/>
          <a:p>
            <a:r>
              <a:rPr lang="en-US" b="1" dirty="0"/>
              <a:t>33” X 41 1/2 “  2006</a:t>
            </a:r>
            <a:br>
              <a:rPr lang="en-US" b="1" dirty="0"/>
            </a:br>
            <a:br>
              <a:rPr lang="en-US" b="1" dirty="0"/>
            </a:br>
            <a:r>
              <a:rPr lang="en-US" b="1" dirty="0"/>
              <a:t>Here is what the artist says about this quilt:</a:t>
            </a:r>
          </a:p>
          <a:p>
            <a:pPr marL="0" indent="0">
              <a:buNone/>
            </a:pPr>
            <a:r>
              <a:rPr lang="en-US" sz="2400" dirty="0"/>
              <a:t>The ﬁnal piece in this series is based on the image of the American ﬂag. The portraits in this piece were scanned into a computer directly from my son’s yearbook and printed onto silk. The photos are surrounded by the disturbing image of the boots, gun and helmet of fallen soldiers used in battleﬁeld memorials. The cost of war for other soldiers is memorialized with the addition of milagros of arms, legs, eyes and mental capacity sacriﬁced in the line of duty.</a:t>
            </a:r>
            <a:br>
              <a:rPr lang="en-US" sz="2400" dirty="0"/>
            </a:br>
            <a:endParaRPr lang="en-US" sz="2400" dirty="0"/>
          </a:p>
        </p:txBody>
      </p:sp>
    </p:spTree>
    <p:extLst>
      <p:ext uri="{BB962C8B-B14F-4D97-AF65-F5344CB8AC3E}">
        <p14:creationId xmlns:p14="http://schemas.microsoft.com/office/powerpoint/2010/main" val="59929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405422"/>
            <a:ext cx="9923729" cy="1013475"/>
          </a:xfrm>
        </p:spPr>
        <p:txBody>
          <a:bodyPr/>
          <a:lstStyle/>
          <a:p>
            <a:r>
              <a:rPr lang="en-US" dirty="0"/>
              <a:t>Images Influence Ideas and Emotions</a:t>
            </a:r>
          </a:p>
        </p:txBody>
      </p:sp>
      <p:sp>
        <p:nvSpPr>
          <p:cNvPr id="3" name="Content Placeholder 2"/>
          <p:cNvSpPr>
            <a:spLocks noGrp="1"/>
          </p:cNvSpPr>
          <p:nvPr>
            <p:ph idx="1"/>
          </p:nvPr>
        </p:nvSpPr>
        <p:spPr>
          <a:xfrm>
            <a:off x="1103312" y="1655380"/>
            <a:ext cx="8946541" cy="4593020"/>
          </a:xfrm>
        </p:spPr>
        <p:txBody>
          <a:bodyPr>
            <a:normAutofit/>
          </a:bodyPr>
          <a:lstStyle/>
          <a:p>
            <a:r>
              <a:rPr lang="en-US" sz="2800" dirty="0"/>
              <a:t>Did reading what the artist had to say change the way this quilt influenced your ideas or emotions?</a:t>
            </a:r>
          </a:p>
          <a:p>
            <a:r>
              <a:rPr lang="en-US" sz="2800" dirty="0"/>
              <a:t>Will everyone have the same response to this quilt?</a:t>
            </a:r>
          </a:p>
          <a:p>
            <a:r>
              <a:rPr lang="en-US" sz="2800" dirty="0"/>
              <a:t>What life experiences might change the way that people respond to this quilt? </a:t>
            </a:r>
          </a:p>
          <a:p>
            <a:r>
              <a:rPr lang="en-US" sz="2800" dirty="0"/>
              <a:t>Do you think the imagery is effective in conveying a message?</a:t>
            </a:r>
          </a:p>
        </p:txBody>
      </p:sp>
    </p:spTree>
    <p:extLst>
      <p:ext uri="{BB962C8B-B14F-4D97-AF65-F5344CB8AC3E}">
        <p14:creationId xmlns:p14="http://schemas.microsoft.com/office/powerpoint/2010/main" val="362702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Hills of Home: Beaded Vessels  by Linda Fifield</a:t>
            </a:r>
          </a:p>
        </p:txBody>
      </p:sp>
      <p:sp>
        <p:nvSpPr>
          <p:cNvPr id="3" name="Content Placeholder 2"/>
          <p:cNvSpPr>
            <a:spLocks noGrp="1"/>
          </p:cNvSpPr>
          <p:nvPr>
            <p:ph sz="half" idx="1"/>
          </p:nvPr>
        </p:nvSpPr>
        <p:spPr>
          <a:xfrm>
            <a:off x="157655" y="2060575"/>
            <a:ext cx="6416565" cy="4466349"/>
          </a:xfrm>
        </p:spPr>
        <p:txBody>
          <a:bodyPr>
            <a:normAutofit fontScale="92500" lnSpcReduction="20000"/>
          </a:bodyPr>
          <a:lstStyle/>
          <a:p>
            <a:r>
              <a:rPr lang="en-US" sz="2800" dirty="0"/>
              <a:t>What images do you see in this artwork? What message do you think they convey? </a:t>
            </a:r>
          </a:p>
          <a:p>
            <a:r>
              <a:rPr lang="en-US" sz="2800" dirty="0"/>
              <a:t>Fifield says, “Being captive to the beauty and miracle of nature, it seems fitting that the work I create reflects my love and respect for the Earth.”</a:t>
            </a:r>
          </a:p>
          <a:p>
            <a:r>
              <a:rPr lang="en-US" sz="2800" dirty="0"/>
              <a:t>She calls the smaller piece </a:t>
            </a:r>
            <a:r>
              <a:rPr lang="en-US" sz="2800" i="1" dirty="0"/>
              <a:t>Hills of Home</a:t>
            </a:r>
            <a:r>
              <a:rPr lang="en-US" sz="2800" dirty="0"/>
              <a:t>. Does that tell you something about where she lives? Does it suggest a cultural association? </a:t>
            </a:r>
            <a:br>
              <a:rPr lang="en-US" sz="2800" dirty="0"/>
            </a:br>
            <a:endParaRPr lang="en-US" sz="2800" dirty="0"/>
          </a:p>
        </p:txBody>
      </p:sp>
      <p:pic>
        <p:nvPicPr>
          <p:cNvPr id="5" name="Content Placeholder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91" y="1229709"/>
            <a:ext cx="4599364" cy="5026628"/>
          </a:xfrm>
          <a:prstGeom prst="rect">
            <a:avLst/>
          </a:prstGeom>
        </p:spPr>
      </p:pic>
    </p:spTree>
    <p:extLst>
      <p:ext uri="{BB962C8B-B14F-4D97-AF65-F5344CB8AC3E}">
        <p14:creationId xmlns:p14="http://schemas.microsoft.com/office/powerpoint/2010/main" val="305273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Imagery and </a:t>
            </a:r>
            <a:br>
              <a:rPr lang="en-US" i="1" dirty="0"/>
            </a:br>
            <a:r>
              <a:rPr lang="en-US" i="1" dirty="0"/>
              <a:t>Cultural Associations</a:t>
            </a:r>
          </a:p>
        </p:txBody>
      </p:sp>
      <p:sp>
        <p:nvSpPr>
          <p:cNvPr id="3" name="Content Placeholder 2"/>
          <p:cNvSpPr>
            <a:spLocks noGrp="1"/>
          </p:cNvSpPr>
          <p:nvPr>
            <p:ph sz="half" idx="1"/>
          </p:nvPr>
        </p:nvSpPr>
        <p:spPr>
          <a:xfrm>
            <a:off x="370531" y="2049517"/>
            <a:ext cx="5751947" cy="4470164"/>
          </a:xfrm>
        </p:spPr>
        <p:txBody>
          <a:bodyPr>
            <a:normAutofit fontScale="92500" lnSpcReduction="20000"/>
          </a:bodyPr>
          <a:lstStyle/>
          <a:p>
            <a:r>
              <a:rPr lang="en-US" sz="2800" dirty="0"/>
              <a:t>Minnie Adkins is a well-known folk artist from the rural community of Isonville in Elliott County. She has helped many other folk artists in her community get started in their art careers.</a:t>
            </a:r>
          </a:p>
          <a:p>
            <a:r>
              <a:rPr lang="en-US" sz="2800" dirty="0"/>
              <a:t>What imagery do you see in her carved table? </a:t>
            </a:r>
          </a:p>
          <a:p>
            <a:r>
              <a:rPr lang="en-US" sz="2800" dirty="0"/>
              <a:t>She calls this table “Circle of Friends.” What cultural association does the table suggest?</a:t>
            </a:r>
          </a:p>
          <a:p>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8057" y="452718"/>
            <a:ext cx="3928357" cy="6066963"/>
          </a:xfrm>
        </p:spPr>
      </p:pic>
    </p:spTree>
    <p:extLst>
      <p:ext uri="{BB962C8B-B14F-4D97-AF65-F5344CB8AC3E}">
        <p14:creationId xmlns:p14="http://schemas.microsoft.com/office/powerpoint/2010/main" val="422330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LaVon Williams, Carver </a:t>
            </a:r>
            <a:br>
              <a:rPr lang="en-US" dirty="0"/>
            </a:br>
            <a:r>
              <a:rPr lang="en-US" dirty="0"/>
              <a:t>Lexington, Kentucky</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1517" y="1261242"/>
            <a:ext cx="6073066" cy="4995096"/>
          </a:xfrm>
        </p:spPr>
      </p:pic>
      <p:sp>
        <p:nvSpPr>
          <p:cNvPr id="5" name="Content Placeholder 4"/>
          <p:cNvSpPr>
            <a:spLocks noGrp="1"/>
          </p:cNvSpPr>
          <p:nvPr>
            <p:ph sz="half" idx="1"/>
          </p:nvPr>
        </p:nvSpPr>
        <p:spPr>
          <a:xfrm>
            <a:off x="646112" y="2060575"/>
            <a:ext cx="4853540" cy="4195763"/>
          </a:xfrm>
        </p:spPr>
        <p:txBody>
          <a:bodyPr>
            <a:normAutofit/>
          </a:bodyPr>
          <a:lstStyle/>
          <a:p>
            <a:r>
              <a:rPr lang="en-US" sz="2800" dirty="0"/>
              <a:t>LaVon Williams uses his relief carvings to share the history of African Americans in the South. </a:t>
            </a:r>
          </a:p>
          <a:p>
            <a:r>
              <a:rPr lang="en-US" sz="2800" dirty="0"/>
              <a:t>What images do you see in his work?</a:t>
            </a:r>
          </a:p>
          <a:p>
            <a:r>
              <a:rPr lang="en-US" sz="2800" dirty="0"/>
              <a:t>What do the images express about his culture? </a:t>
            </a:r>
          </a:p>
        </p:txBody>
      </p:sp>
    </p:spTree>
    <p:extLst>
      <p:ext uri="{BB962C8B-B14F-4D97-AF65-F5344CB8AC3E}">
        <p14:creationId xmlns:p14="http://schemas.microsoft.com/office/powerpoint/2010/main" val="125968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White Oak Egg Basket </a:t>
            </a:r>
            <a:br>
              <a:rPr lang="en-US" i="1" dirty="0"/>
            </a:br>
            <a:r>
              <a:rPr lang="en-US" i="1" dirty="0"/>
              <a:t>by Leona Waddell</a:t>
            </a:r>
          </a:p>
        </p:txBody>
      </p:sp>
      <p:sp>
        <p:nvSpPr>
          <p:cNvPr id="3" name="Content Placeholder 2"/>
          <p:cNvSpPr>
            <a:spLocks noGrp="1"/>
          </p:cNvSpPr>
          <p:nvPr>
            <p:ph sz="half" idx="1"/>
          </p:nvPr>
        </p:nvSpPr>
        <p:spPr>
          <a:xfrm>
            <a:off x="204952" y="2060575"/>
            <a:ext cx="6132786" cy="4195763"/>
          </a:xfrm>
        </p:spPr>
        <p:txBody>
          <a:bodyPr>
            <a:normAutofit lnSpcReduction="10000"/>
          </a:bodyPr>
          <a:lstStyle/>
          <a:p>
            <a:r>
              <a:rPr lang="en-US" sz="2800" dirty="0"/>
              <a:t>Traditions are very important to Leona Waddell. Although she adds her own special touches, her baskets are made following the tradition of Hart County basket makers.</a:t>
            </a:r>
          </a:p>
          <a:p>
            <a:r>
              <a:rPr lang="en-US" sz="2800" dirty="0"/>
              <a:t>Her work has cultural associations. It also conveys a message about traditions. What do you think that message is?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4465" y="1517046"/>
            <a:ext cx="5255627" cy="4473852"/>
          </a:xfrm>
        </p:spPr>
      </p:pic>
    </p:spTree>
    <p:extLst>
      <p:ext uri="{BB962C8B-B14F-4D97-AF65-F5344CB8AC3E}">
        <p14:creationId xmlns:p14="http://schemas.microsoft.com/office/powerpoint/2010/main" val="116346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Arturo Alonzo Sandoval, Weaver  Lexington, Kentucky</a:t>
            </a:r>
          </a:p>
        </p:txBody>
      </p:sp>
      <p:sp>
        <p:nvSpPr>
          <p:cNvPr id="3" name="Content Placeholder 2"/>
          <p:cNvSpPr>
            <a:spLocks noGrp="1"/>
          </p:cNvSpPr>
          <p:nvPr>
            <p:ph sz="half" idx="1"/>
          </p:nvPr>
        </p:nvSpPr>
        <p:spPr>
          <a:xfrm>
            <a:off x="646111" y="2060575"/>
            <a:ext cx="5455143" cy="4195763"/>
          </a:xfrm>
        </p:spPr>
        <p:txBody>
          <a:bodyPr>
            <a:normAutofit/>
          </a:bodyPr>
          <a:lstStyle/>
          <a:p>
            <a:r>
              <a:rPr lang="en-US" sz="2400" dirty="0"/>
              <a:t>Arturo Sandoval is also concerned about traditions. He uses non-traditional materials in his weaving, but he says “I don’t give up process or tradition, I incorporate it.  And…in incorporating it, it becomes my own type of visual language.” </a:t>
            </a:r>
          </a:p>
        </p:txBody>
      </p:sp>
      <p:pic>
        <p:nvPicPr>
          <p:cNvPr id="13314" name="Picture 2" descr="Arturo Alonzo Sandoval, Weav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53764" y="1324303"/>
            <a:ext cx="5796729" cy="463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76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1519</TotalTime>
  <Words>483</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Visual Imagery in the Kentucky Craft Luminaries Exhibit</vt:lpstr>
      <vt:lpstr>Visual Imagery That Conveys Messages</vt:lpstr>
      <vt:lpstr>The Real Cost of War: THE CLASS OF 2002  </vt:lpstr>
      <vt:lpstr>Images Influence Ideas and Emotions</vt:lpstr>
      <vt:lpstr>Hills of Home: Beaded Vessels  by Linda Fifield</vt:lpstr>
      <vt:lpstr>Imagery and  Cultural Associations</vt:lpstr>
      <vt:lpstr>LaVon Williams, Carver  Lexington, Kentucky</vt:lpstr>
      <vt:lpstr>White Oak Egg Basket  by Leona Waddell</vt:lpstr>
      <vt:lpstr>Arturo Alonzo Sandoval, Weaver  Lexington, Kentucky</vt:lpstr>
      <vt:lpstr>Pattern Fusion No. 1, 2004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Sizemore</dc:creator>
  <cp:lastModifiedBy>Judy Sizemore</cp:lastModifiedBy>
  <cp:revision>46</cp:revision>
  <dcterms:created xsi:type="dcterms:W3CDTF">2015-08-29T19:48:12Z</dcterms:created>
  <dcterms:modified xsi:type="dcterms:W3CDTF">2019-08-24T19:57:21Z</dcterms:modified>
</cp:coreProperties>
</file>